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0.jpg" ContentType="image/jpeg"/>
  <Override PartName="/ppt/media/image54.jpg" ContentType="image/jpeg"/>
  <Override PartName="/ppt/notesSlides/notesSlide9.xml" ContentType="application/vnd.openxmlformats-officedocument.presentationml.notesSlide+xml"/>
  <Override PartName="/ppt/media/image61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34" r:id="rId4"/>
    <p:sldId id="259" r:id="rId5"/>
    <p:sldId id="396" r:id="rId6"/>
    <p:sldId id="397" r:id="rId7"/>
    <p:sldId id="260" r:id="rId8"/>
    <p:sldId id="371" r:id="rId9"/>
    <p:sldId id="393" r:id="rId10"/>
    <p:sldId id="522" r:id="rId11"/>
    <p:sldId id="523" r:id="rId12"/>
    <p:sldId id="527" r:id="rId13"/>
    <p:sldId id="563" r:id="rId14"/>
    <p:sldId id="480" r:id="rId15"/>
    <p:sldId id="538" r:id="rId16"/>
    <p:sldId id="534" r:id="rId17"/>
    <p:sldId id="540" r:id="rId18"/>
    <p:sldId id="541" r:id="rId19"/>
    <p:sldId id="547" r:id="rId20"/>
    <p:sldId id="549" r:id="rId21"/>
    <p:sldId id="550" r:id="rId22"/>
    <p:sldId id="553" r:id="rId23"/>
    <p:sldId id="385" r:id="rId24"/>
    <p:sldId id="270" r:id="rId25"/>
    <p:sldId id="560" r:id="rId26"/>
    <p:sldId id="561" r:id="rId27"/>
    <p:sldId id="562" r:id="rId28"/>
    <p:sldId id="390" r:id="rId29"/>
    <p:sldId id="551" r:id="rId30"/>
    <p:sldId id="539" r:id="rId31"/>
    <p:sldId id="554" r:id="rId32"/>
    <p:sldId id="556" r:id="rId33"/>
    <p:sldId id="557" r:id="rId34"/>
    <p:sldId id="558" r:id="rId35"/>
    <p:sldId id="300" r:id="rId36"/>
    <p:sldId id="398" r:id="rId37"/>
    <p:sldId id="364" r:id="rId38"/>
    <p:sldId id="281" r:id="rId39"/>
    <p:sldId id="377" r:id="rId40"/>
    <p:sldId id="301" r:id="rId41"/>
    <p:sldId id="302" r:id="rId42"/>
    <p:sldId id="335" r:id="rId43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3"/>
    <p:restoredTop sz="97030"/>
  </p:normalViewPr>
  <p:slideViewPr>
    <p:cSldViewPr>
      <p:cViewPr varScale="1">
        <p:scale>
          <a:sx n="165" d="100"/>
          <a:sy n="165" d="100"/>
        </p:scale>
        <p:origin x="81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3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1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7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8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185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51010204407/http:/deeplearning.cs.cmu.edu/pdfs/Cybenko.pdf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9oDe4Yq4E0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290.png"/><Relationship Id="rId9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6.pn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_k8cpsNWY" TargetMode="External"/><Relationship Id="rId2" Type="http://schemas.openxmlformats.org/officeDocument/2006/relationships/hyperlink" Target="https://www.youtube.com/watch?v=JwpFvFpbOGc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abr.com/ru/articles/726468/" TargetMode="External"/><Relationship Id="rId4" Type="http://schemas.openxmlformats.org/officeDocument/2006/relationships/hyperlink" Target="https://www.tensorflow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Нейронные сети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Модель нейрона</a:t>
            </a:r>
            <a:br>
              <a:rPr lang="en-US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5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3BCB02-7EDC-BA4F-BF10-BB1BE2B2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биологического нейрона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6EB02-AE02-9340-BCAF-782FC046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59" y="1733550"/>
            <a:ext cx="5486400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82F42-8A56-1D46-B37B-DD304590FBF5}"/>
              </a:ext>
            </a:extLst>
          </p:cNvPr>
          <p:cNvGrpSpPr/>
          <p:nvPr/>
        </p:nvGrpSpPr>
        <p:grpSpPr>
          <a:xfrm>
            <a:off x="152400" y="1200150"/>
            <a:ext cx="5834857" cy="3168642"/>
            <a:chOff x="152400" y="1200150"/>
            <a:chExt cx="5834857" cy="31686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D374C5-B244-9B47-9487-0D3A769FF66F}"/>
                </a:ext>
              </a:extLst>
            </p:cNvPr>
            <p:cNvGrpSpPr/>
            <p:nvPr/>
          </p:nvGrpSpPr>
          <p:grpSpPr>
            <a:xfrm>
              <a:off x="152400" y="1200150"/>
              <a:ext cx="5834857" cy="3168642"/>
              <a:chOff x="152400" y="1200150"/>
              <a:chExt cx="5834857" cy="31686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C580C5-9AD2-2C44-B6B3-14BAA103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1200150"/>
                <a:ext cx="5834857" cy="316864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009C99-C733-0640-B37A-B2138511BDC2}"/>
                  </a:ext>
                </a:extLst>
              </p:cNvPr>
              <p:cNvSpPr/>
              <p:nvPr/>
            </p:nvSpPr>
            <p:spPr>
              <a:xfrm>
                <a:off x="3505200" y="3181349"/>
                <a:ext cx="417450" cy="407257"/>
              </a:xfrm>
              <a:prstGeom prst="rect">
                <a:avLst/>
              </a:prstGeom>
              <a:noFill/>
              <a:ln>
                <a:solidFill>
                  <a:srgbClr val="FFD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C4E65-8641-744C-A088-CA907207F64F}"/>
                </a:ext>
              </a:extLst>
            </p:cNvPr>
            <p:cNvSpPr/>
            <p:nvPr/>
          </p:nvSpPr>
          <p:spPr>
            <a:xfrm>
              <a:off x="914400" y="1581150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A34E90-BFFE-524B-B588-DD9BEDF26406}"/>
                </a:ext>
              </a:extLst>
            </p:cNvPr>
            <p:cNvSpPr/>
            <p:nvPr/>
          </p:nvSpPr>
          <p:spPr>
            <a:xfrm>
              <a:off x="911268" y="2450576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50C08-F49B-8B46-B810-C020DB3576B2}"/>
                </a:ext>
              </a:extLst>
            </p:cNvPr>
            <p:cNvSpPr/>
            <p:nvPr/>
          </p:nvSpPr>
          <p:spPr>
            <a:xfrm>
              <a:off x="911268" y="3385837"/>
              <a:ext cx="304800" cy="306926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A70A3-0128-9847-99E1-39030DFB2EA4}"/>
              </a:ext>
            </a:extLst>
          </p:cNvPr>
          <p:cNvSpPr txBox="1"/>
          <p:nvPr/>
        </p:nvSpPr>
        <p:spPr>
          <a:xfrm>
            <a:off x="0" y="995206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входные сигналы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6A532-B038-AC43-BFDB-B5C47246386F}"/>
              </a:ext>
            </a:extLst>
          </p:cNvPr>
          <p:cNvSpPr txBox="1"/>
          <p:nvPr/>
        </p:nvSpPr>
        <p:spPr>
          <a:xfrm>
            <a:off x="1216068" y="445202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6">
                    <a:lumMod val="75000"/>
                  </a:schemeClr>
                </a:solidFill>
              </a:rPr>
              <a:t>синаптические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веса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3E1DF-8351-534F-9AEF-4EFDA7FF8271}"/>
              </a:ext>
            </a:extLst>
          </p:cNvPr>
          <p:cNvSpPr txBox="1"/>
          <p:nvPr/>
        </p:nvSpPr>
        <p:spPr>
          <a:xfrm>
            <a:off x="3581400" y="3877429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смещение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4CEF205-5750-6247-9DC0-0FB248AC2C9F}"/>
              </a:ext>
            </a:extLst>
          </p:cNvPr>
          <p:cNvCxnSpPr>
            <a:cxnSpLocks/>
            <a:stCxn id="28" idx="0"/>
            <a:endCxn id="10" idx="3"/>
          </p:cNvCxnSpPr>
          <p:nvPr/>
        </p:nvCxnSpPr>
        <p:spPr>
          <a:xfrm rot="16200000" flipV="1">
            <a:off x="3806716" y="3500913"/>
            <a:ext cx="492451" cy="260582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FBBC403-75AC-CD4C-BB49-7BA8225A437F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826687" y="1496112"/>
            <a:ext cx="616635" cy="31397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F23EC5B-4122-744E-B61F-B3231B7A94A4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383640" y="1979754"/>
            <a:ext cx="1536070" cy="280630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B014290-8503-7045-ABDE-5C7F1FC4F712}"/>
              </a:ext>
            </a:extLst>
          </p:cNvPr>
          <p:cNvCxnSpPr>
            <a:cxnSpLocks/>
            <a:endCxn id="2" idx="3"/>
          </p:cNvCxnSpPr>
          <p:nvPr/>
        </p:nvCxnSpPr>
        <p:spPr>
          <a:xfrm rot="5400000">
            <a:off x="-79221" y="2447939"/>
            <a:ext cx="2467117" cy="275307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2474166-F717-8E41-AD64-EE1020BCDFF0}"/>
              </a:ext>
            </a:extLst>
          </p:cNvPr>
          <p:cNvCxnSpPr>
            <a:stCxn id="25" idx="0"/>
            <a:endCxn id="19" idx="3"/>
          </p:cNvCxnSpPr>
          <p:nvPr/>
        </p:nvCxnSpPr>
        <p:spPr>
          <a:xfrm rot="16200000" flipV="1">
            <a:off x="1852089" y="4008260"/>
            <a:ext cx="574594" cy="31293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EAD7197-E612-9249-8429-A8D20E569343}"/>
              </a:ext>
            </a:extLst>
          </p:cNvPr>
          <p:cNvCxnSpPr>
            <a:cxnSpLocks/>
            <a:stCxn id="25" idx="0"/>
            <a:endCxn id="22" idx="3"/>
          </p:cNvCxnSpPr>
          <p:nvPr/>
        </p:nvCxnSpPr>
        <p:spPr>
          <a:xfrm rot="16200000" flipV="1">
            <a:off x="1378246" y="3534418"/>
            <a:ext cx="1519618" cy="31559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15AF6E9-81F7-9A40-BE37-66AC403A3D53}"/>
              </a:ext>
            </a:extLst>
          </p:cNvPr>
          <p:cNvCxnSpPr>
            <a:stCxn id="25" idx="0"/>
            <a:endCxn id="23" idx="3"/>
          </p:cNvCxnSpPr>
          <p:nvPr/>
        </p:nvCxnSpPr>
        <p:spPr>
          <a:xfrm rot="16200000" flipV="1">
            <a:off x="904473" y="3060644"/>
            <a:ext cx="2468106" cy="314651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952760-7803-1441-8EB9-B72988044849}"/>
              </a:ext>
            </a:extLst>
          </p:cNvPr>
          <p:cNvSpPr txBox="1"/>
          <p:nvPr/>
        </p:nvSpPr>
        <p:spPr>
          <a:xfrm>
            <a:off x="4660265" y="1759469"/>
            <a:ext cx="121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Функция активации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91D4D37-183E-7246-BCFE-60D2747E1987}"/>
              </a:ext>
            </a:extLst>
          </p:cNvPr>
          <p:cNvCxnSpPr>
            <a:stCxn id="60" idx="2"/>
            <a:endCxn id="61" idx="3"/>
          </p:cNvCxnSpPr>
          <p:nvPr/>
        </p:nvCxnSpPr>
        <p:spPr>
          <a:xfrm rot="5400000">
            <a:off x="4884159" y="2557016"/>
            <a:ext cx="536368" cy="233936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6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8455C-D044-5649-BC31-F623389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/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D1FD87-E0CD-7640-A011-2BD51FAF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91" y="2198604"/>
                <a:ext cx="2819400" cy="1402756"/>
              </a:xfrm>
              <a:prstGeom prst="rect">
                <a:avLst/>
              </a:prstGeom>
              <a:blipFill>
                <a:blip r:embed="rId2"/>
                <a:stretch>
                  <a:fillRect t="-61261" b="-5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/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565A0A-318D-DA42-86B0-CE2D3D70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3" y="3634485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/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F9A7BD-4DFC-D74C-A9F2-344B217C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1" y="2703438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/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270F4-AC83-4A49-978B-BDAAB599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1" y="1776749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/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E24DA-C7D8-C24D-8ED3-A579EA6C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793" y="3692763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/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44B08E-F17B-4645-ABCF-C6CB5C38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2" y="2747739"/>
                <a:ext cx="507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/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6AE33-32AE-4441-864D-FD25E643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6" y="1799251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/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4CB3F5-157F-1D4C-AEAB-B9B4F38C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92" y="320737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/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solidFill>
                <a:srgbClr val="F9F9FC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8B5501-CF0E-AA4C-9E83-531F7E61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40" y="2757502"/>
                <a:ext cx="370935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5DB23A-89C1-8F4E-AEEE-726612BB6DEA}"/>
              </a:ext>
            </a:extLst>
          </p:cNvPr>
          <p:cNvGrpSpPr/>
          <p:nvPr/>
        </p:nvGrpSpPr>
        <p:grpSpPr>
          <a:xfrm>
            <a:off x="304800" y="1426624"/>
            <a:ext cx="5834857" cy="3168642"/>
            <a:chOff x="152400" y="1236374"/>
            <a:chExt cx="5834857" cy="31686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59D83B-DB01-F346-8B74-64292E310454}"/>
                </a:ext>
              </a:extLst>
            </p:cNvPr>
            <p:cNvGrpSpPr/>
            <p:nvPr/>
          </p:nvGrpSpPr>
          <p:grpSpPr>
            <a:xfrm>
              <a:off x="152400" y="1236374"/>
              <a:ext cx="5834857" cy="3168642"/>
              <a:chOff x="152400" y="1236374"/>
              <a:chExt cx="5834857" cy="31686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C82F42-8A56-1D46-B37B-DD304590FBF5}"/>
                  </a:ext>
                </a:extLst>
              </p:cNvPr>
              <p:cNvGrpSpPr/>
              <p:nvPr/>
            </p:nvGrpSpPr>
            <p:grpSpPr>
              <a:xfrm>
                <a:off x="152400" y="1236374"/>
                <a:ext cx="5834857" cy="3168642"/>
                <a:chOff x="152400" y="1236374"/>
                <a:chExt cx="5834857" cy="3168642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7C580C5-9AD2-2C44-B6B3-14BAA103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" y="1236374"/>
                  <a:ext cx="5834857" cy="316864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3EC4E65-8641-744C-A088-CA907207F64F}"/>
                    </a:ext>
                  </a:extLst>
                </p:cNvPr>
                <p:cNvSpPr/>
                <p:nvPr/>
              </p:nvSpPr>
              <p:spPr>
                <a:xfrm>
                  <a:off x="914400" y="1581150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EA34E90-BFFE-524B-B588-DD9BEDF26406}"/>
                    </a:ext>
                  </a:extLst>
                </p:cNvPr>
                <p:cNvSpPr/>
                <p:nvPr/>
              </p:nvSpPr>
              <p:spPr>
                <a:xfrm>
                  <a:off x="906298" y="2491414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B150C08-F49B-8B46-B810-C020DB3576B2}"/>
                    </a:ext>
                  </a:extLst>
                </p:cNvPr>
                <p:cNvSpPr/>
                <p:nvPr/>
              </p:nvSpPr>
              <p:spPr>
                <a:xfrm>
                  <a:off x="911268" y="3385837"/>
                  <a:ext cx="304800" cy="306926"/>
                </a:xfrm>
                <a:prstGeom prst="rect">
                  <a:avLst/>
                </a:prstGeom>
                <a:solidFill>
                  <a:srgbClr val="F9F9FC"/>
                </a:solidFill>
                <a:ln>
                  <a:solidFill>
                    <a:srgbClr val="F9F9F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FC97D4-0541-CF41-9174-4CA6FEEA55B8}"/>
                  </a:ext>
                </a:extLst>
              </p:cNvPr>
              <p:cNvSpPr/>
              <p:nvPr/>
            </p:nvSpPr>
            <p:spPr>
              <a:xfrm>
                <a:off x="3308196" y="1394700"/>
                <a:ext cx="1532316" cy="872250"/>
              </a:xfrm>
              <a:prstGeom prst="rect">
                <a:avLst/>
              </a:prstGeom>
              <a:solidFill>
                <a:srgbClr val="F9F9FC"/>
              </a:solidFill>
              <a:ln>
                <a:solidFill>
                  <a:srgbClr val="F9F9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727762-2566-6D4A-A678-B83671252933}"/>
                </a:ext>
              </a:extLst>
            </p:cNvPr>
            <p:cNvSpPr/>
            <p:nvPr/>
          </p:nvSpPr>
          <p:spPr>
            <a:xfrm>
              <a:off x="228600" y="1504950"/>
              <a:ext cx="609600" cy="2819400"/>
            </a:xfrm>
            <a:prstGeom prst="rect">
              <a:avLst/>
            </a:prstGeom>
            <a:solidFill>
              <a:srgbClr val="F9F9FC"/>
            </a:solidFill>
            <a:ln>
              <a:solidFill>
                <a:srgbClr val="F9F9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/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2A8C14-9758-EC42-94DD-E6909A95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22" y="3835680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/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B11CBD-AA8B-7A40-94C7-6B629969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04633"/>
                <a:ext cx="4607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/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F5AA15-2C31-3049-865E-6CD1092E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3" y="2049657"/>
                <a:ext cx="89569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/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6E0C4A-8144-1649-AB3D-9C9B0CEF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22" y="3893958"/>
                <a:ext cx="50712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/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D2936B-0A9F-DA4B-B4F8-0F831FAD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948934"/>
                <a:ext cx="50180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/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43C5E3-29B0-B243-894B-C2492741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02" y="1556500"/>
                <a:ext cx="9385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/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C84E5A-24F8-8D4D-9424-7F6758E1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61" y="2026429"/>
                <a:ext cx="50712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14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Функция активации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1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AE04-4756-1B43-A5D9-CE03918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функции активации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2FB97-8394-1B4C-ACE9-599F76DFA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804" r="7500" b="4911"/>
          <a:stretch/>
        </p:blipFill>
        <p:spPr>
          <a:xfrm>
            <a:off x="914400" y="1047750"/>
            <a:ext cx="754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Нейронная сеть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30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5A517-E838-ED45-B50E-76FFB4D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807AD-9EDF-BD43-BD42-5ABDA13B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108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F306-D69A-2F4A-BAF7-73DE8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Универсальная теорема аппроксимации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06E24-5E0C-8348-A65F-C39EE8C74D38}"/>
              </a:ext>
            </a:extLst>
          </p:cNvPr>
          <p:cNvSpPr txBox="1"/>
          <p:nvPr/>
        </p:nvSpPr>
        <p:spPr>
          <a:xfrm>
            <a:off x="609601" y="1200150"/>
            <a:ext cx="8305800" cy="329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Теорема Цыбенко </a:t>
            </a:r>
            <a:r>
              <a:rPr lang="ru-RU" dirty="0"/>
              <a:t>или </a:t>
            </a:r>
            <a:r>
              <a:rPr lang="ru-RU" b="1" dirty="0"/>
              <a:t>Универсальная теорема аппроксимации </a:t>
            </a:r>
            <a:r>
              <a:rPr lang="ru-RU" dirty="0"/>
              <a:t>- теорема,</a:t>
            </a:r>
          </a:p>
          <a:p>
            <a:pPr>
              <a:lnSpc>
                <a:spcPct val="150000"/>
              </a:lnSpc>
            </a:pPr>
            <a:r>
              <a:rPr lang="ru-RU" dirty="0"/>
              <a:t>доказанная Джорджем Цыбенко в 1989 году, которая утверждает, что искусственная нейронная сеть прямой связи с </a:t>
            </a:r>
            <a:r>
              <a:rPr lang="ru-RU" b="1" dirty="0"/>
              <a:t>одним скрытым слоем и нелинейной функцией активаци</a:t>
            </a:r>
            <a:r>
              <a:rPr lang="ru-RU" dirty="0"/>
              <a:t>и (например, </a:t>
            </a:r>
            <a:r>
              <a:rPr lang="ru-RU" dirty="0" err="1"/>
              <a:t>сигмоида</a:t>
            </a:r>
            <a:r>
              <a:rPr lang="ru-RU" dirty="0"/>
              <a:t>) может аппроксимировать </a:t>
            </a:r>
            <a:r>
              <a:rPr lang="ru-RU" b="1" dirty="0"/>
              <a:t>любую ограниченную функцию </a:t>
            </a:r>
            <a:r>
              <a:rPr lang="ru-RU" dirty="0"/>
              <a:t>с не более, чем счетным числом точек разрыва многих переменных с любой точностью.</a:t>
            </a:r>
          </a:p>
          <a:p>
            <a:pPr>
              <a:lnSpc>
                <a:spcPct val="150000"/>
              </a:lnSpc>
            </a:pPr>
            <a:r>
              <a:rPr lang="ru-RU" dirty="0"/>
              <a:t>Условием является: достаточное количество нейронов скрытого слоя.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hlinkClick r:id="rId2"/>
              </a:rPr>
              <a:t>https://web.archive.org/web/20151010204407/http://deeplearning.cs.cmu.edu/pdfs/Cybenko.pdf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20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03C-B6E1-CF4A-B1C0-2490B4B6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C8BFC-164A-E949-ACC7-36A7BB855E52}"/>
              </a:ext>
            </a:extLst>
          </p:cNvPr>
          <p:cNvSpPr txBox="1"/>
          <p:nvPr/>
        </p:nvSpPr>
        <p:spPr>
          <a:xfrm>
            <a:off x="500550" y="1292751"/>
            <a:ext cx="40714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Необходимо реализовать некое правило для оценки качества предсказания - функцию потерь. Функция потерь должна нам показывать, насколько хорошо мы сейчас решаем нашу задачу.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Ошибка предсказания – это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3EDC3-6920-2F49-9C7B-DC5983F1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06963"/>
            <a:ext cx="4010747" cy="2178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7ABF6-5C53-F74B-A22F-CD7CD0C94D74}"/>
              </a:ext>
            </a:extLst>
          </p:cNvPr>
          <p:cNvSpPr txBox="1"/>
          <p:nvPr/>
        </p:nvSpPr>
        <p:spPr>
          <a:xfrm>
            <a:off x="500550" y="3275677"/>
            <a:ext cx="8520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«расстояние» между истинным значением и предсказанием нашей сети.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Фактически нам необходимо </a:t>
            </a:r>
            <a:r>
              <a:rPr lang="ru-RU" b="1" dirty="0"/>
              <a:t>вычислить ошибку для каждой точки</a:t>
            </a:r>
            <a:r>
              <a:rPr lang="ru-RU" dirty="0"/>
              <a:t>. Далее нам необходимо так </a:t>
            </a:r>
            <a:r>
              <a:rPr lang="ru-RU" b="1" dirty="0"/>
              <a:t>подобрать веса входов каждого нейрона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чтобы </a:t>
            </a:r>
            <a:r>
              <a:rPr lang="ru-RU" b="1" dirty="0"/>
              <a:t>для всех обучающих данных суммарная ошибка была бы минимальна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Обучение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17899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73696-CEC8-FA46-8DFB-6D6C8BC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сети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4C9B1-5311-FA41-854B-B5C3EF7F9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76250" indent="-342900">
              <a:buFont typeface="+mj-lt"/>
              <a:buAutoNum type="arabicPeriod"/>
            </a:pPr>
            <a:r>
              <a:rPr lang="ru-RU" sz="1600" dirty="0"/>
              <a:t>Создание архитектуры сети (сколько нейронов и сколько слоев);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Выбор Функции потерь (для понимания качества предсказания);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Коррекция весов сети для уменьшения суммарной ошибки;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Вычисление новой ошибки на обучающих данных;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/>
              <a:t>Повторить шаги 4-5 до:</a:t>
            </a:r>
          </a:p>
          <a:p>
            <a:pPr marL="933450" lvl="1" indent="-342900"/>
            <a:r>
              <a:rPr lang="ru-RU" sz="1400" dirty="0"/>
              <a:t>Фиксированное (большое) число шагов;</a:t>
            </a:r>
          </a:p>
          <a:p>
            <a:pPr marL="933450" lvl="1" indent="-342900"/>
            <a:r>
              <a:rPr lang="ru-RU" sz="1400" dirty="0"/>
              <a:t>Пока ошибка не перестанет уменьшаться</a:t>
            </a:r>
            <a:endParaRPr lang="en-US" sz="1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1AFB7FA-2743-704F-AE74-14A12CE9F5A8}"/>
              </a:ext>
            </a:extLst>
          </p:cNvPr>
          <p:cNvSpPr/>
          <p:nvPr/>
        </p:nvSpPr>
        <p:spPr>
          <a:xfrm>
            <a:off x="6324600" y="2266950"/>
            <a:ext cx="152400" cy="10959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8C8CB-1977-BC4B-8706-547F62A238E1}"/>
              </a:ext>
            </a:extLst>
          </p:cNvPr>
          <p:cNvSpPr txBox="1"/>
          <p:nvPr/>
        </p:nvSpPr>
        <p:spPr>
          <a:xfrm>
            <a:off x="6553200" y="2580748"/>
            <a:ext cx="156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Оптимизатор!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4809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92FA-627E-AC4A-B1A4-ABC3FA10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064EF-9479-3645-ADCC-9B45FB7D1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5477"/>
            <a:ext cx="4993865" cy="270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698E0-1DBD-D34D-A8E9-3BFC64C7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5" y="1865927"/>
            <a:ext cx="3835400" cy="2552700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2525183-8EEF-174C-9DA7-5FDF5F06FF25}"/>
              </a:ext>
            </a:extLst>
          </p:cNvPr>
          <p:cNvSpPr/>
          <p:nvPr/>
        </p:nvSpPr>
        <p:spPr>
          <a:xfrm>
            <a:off x="4419600" y="3028950"/>
            <a:ext cx="5940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C1963-CD47-7843-B434-1A4AA865AC8F}"/>
              </a:ext>
            </a:extLst>
          </p:cNvPr>
          <p:cNvSpPr txBox="1"/>
          <p:nvPr/>
        </p:nvSpPr>
        <p:spPr>
          <a:xfrm>
            <a:off x="589005" y="1025976"/>
            <a:ext cx="841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всем весам сети вычислить градиент ошибки и скорректировать веса в направлении уменьшения ошибки.</a:t>
            </a:r>
          </a:p>
          <a:p>
            <a:r>
              <a:rPr lang="ru-RU" b="1" i="1" dirty="0"/>
              <a:t>Как вычислить градиент весов по ошибке?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1658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270-3BFF-8040-A673-24605FB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нейросети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CF23F-00D9-6B4D-9B0B-4FAFAB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6624"/>
            <a:ext cx="3810000" cy="27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66083-7B58-1A41-94E3-32D9732AA0B0}"/>
              </a:ext>
            </a:extLst>
          </p:cNvPr>
          <p:cNvCxnSpPr>
            <a:cxnSpLocks/>
          </p:cNvCxnSpPr>
          <p:nvPr/>
        </p:nvCxnSpPr>
        <p:spPr>
          <a:xfrm>
            <a:off x="17526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427BE-E4A4-834B-8048-B041E778FBF7}"/>
              </a:ext>
            </a:extLst>
          </p:cNvPr>
          <p:cNvCxnSpPr>
            <a:cxnSpLocks/>
          </p:cNvCxnSpPr>
          <p:nvPr/>
        </p:nvCxnSpPr>
        <p:spPr>
          <a:xfrm>
            <a:off x="6553200" y="2785557"/>
            <a:ext cx="533400" cy="0"/>
          </a:xfrm>
          <a:prstGeom prst="straightConnector1">
            <a:avLst/>
          </a:prstGeom>
          <a:ln w="25400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A097D-6485-2E46-819D-B9C3B6B26880}"/>
              </a:ext>
            </a:extLst>
          </p:cNvPr>
          <p:cNvSpPr txBox="1"/>
          <p:nvPr/>
        </p:nvSpPr>
        <p:spPr>
          <a:xfrm>
            <a:off x="1219200" y="2343150"/>
            <a:ext cx="63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A106-98EE-D041-BFCC-34DA495B9206}"/>
              </a:ext>
            </a:extLst>
          </p:cNvPr>
          <p:cNvSpPr txBox="1"/>
          <p:nvPr/>
        </p:nvSpPr>
        <p:spPr>
          <a:xfrm>
            <a:off x="6986429" y="234315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EF65-3A7C-5446-817E-F37DA59FCDA5}"/>
              </a:ext>
            </a:extLst>
          </p:cNvPr>
          <p:cNvSpPr txBox="1"/>
          <p:nvPr/>
        </p:nvSpPr>
        <p:spPr>
          <a:xfrm>
            <a:off x="1866899" y="4442228"/>
            <a:ext cx="541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https://www.youtube.com/watch?v=f9oDe4Yq4E0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28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82604" cy="1207125"/>
              </a:xfrm>
              <a:prstGeom prst="rect">
                <a:avLst/>
              </a:prstGeom>
              <a:blipFill>
                <a:blip r:embed="rId2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7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8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9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10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F1C96-FF1F-0E4D-AD52-6756CB86B673}"/>
              </a:ext>
            </a:extLst>
          </p:cNvPr>
          <p:cNvSpPr txBox="1"/>
          <p:nvPr/>
        </p:nvSpPr>
        <p:spPr>
          <a:xfrm>
            <a:off x="2157475" y="850221"/>
            <a:ext cx="57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скорректировать веса входных сигналов так, что бы ошибка стала минимальной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/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C937D-39D9-824F-9676-EEA24F3C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9" y="4001560"/>
                <a:ext cx="1731115" cy="604846"/>
              </a:xfrm>
              <a:prstGeom prst="rect">
                <a:avLst/>
              </a:prstGeom>
              <a:blipFill>
                <a:blip r:embed="rId11"/>
                <a:stretch>
                  <a:fillRect l="-725" t="-2041" r="-14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A8135A-490F-6F4A-B7D4-98E67B04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4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cxnSpLocks/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cxnSpLocks/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6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4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5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6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7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8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/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90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sz="190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904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904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904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90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4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sz="1904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9E3795-17E0-6141-B62F-78F72E78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4" y="1110591"/>
                <a:ext cx="2148409" cy="517962"/>
              </a:xfrm>
              <a:prstGeom prst="rect">
                <a:avLst/>
              </a:prstGeom>
              <a:blipFill>
                <a:blip r:embed="rId9"/>
                <a:stretch>
                  <a:fillRect l="-3529" t="-2381" r="-17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AC9521-3A19-F047-BEBD-BA67DD8C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0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95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8" y="404083"/>
            <a:ext cx="5512744" cy="34355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2176" spc="-78" dirty="0" err="1"/>
              <a:t>Нейрон</a:t>
            </a:r>
            <a:r>
              <a:rPr sz="2176" spc="-78" dirty="0"/>
              <a:t> 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1758" y="2190554"/>
            <a:ext cx="484551" cy="658954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0662" rIns="0" bIns="0" rtlCol="0">
            <a:spAutoFit/>
          </a:bodyPr>
          <a:lstStyle/>
          <a:p>
            <a:pPr marL="60893">
              <a:spcBef>
                <a:spcPts val="241"/>
              </a:spcBef>
            </a:pPr>
            <a:r>
              <a:rPr sz="4081" spc="-58" dirty="0">
                <a:latin typeface="Symbol"/>
                <a:cs typeface="Symbol"/>
              </a:rPr>
              <a:t></a:t>
            </a:r>
            <a:endParaRPr sz="4081">
              <a:latin typeface="Symbol"/>
              <a:cs typeface="Symbo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139" y="2078904"/>
            <a:ext cx="705666" cy="435319"/>
            <a:chOff x="1680838" y="3056759"/>
            <a:chExt cx="1037590" cy="640080"/>
          </a:xfrm>
        </p:grpSpPr>
        <p:sp>
          <p:nvSpPr>
            <p:cNvPr id="5" name="object 5"/>
            <p:cNvSpPr/>
            <p:nvPr/>
          </p:nvSpPr>
          <p:spPr>
            <a:xfrm>
              <a:off x="1685518" y="3061439"/>
              <a:ext cx="972819" cy="598805"/>
            </a:xfrm>
            <a:custGeom>
              <a:avLst/>
              <a:gdLst/>
              <a:ahLst/>
              <a:cxnLst/>
              <a:rect l="l" t="t" r="r" b="b"/>
              <a:pathLst>
                <a:path w="972819" h="598804">
                  <a:moveTo>
                    <a:pt x="0" y="0"/>
                  </a:moveTo>
                  <a:lnTo>
                    <a:pt x="972362" y="598322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6" name="object 6"/>
            <p:cNvSpPr/>
            <p:nvPr/>
          </p:nvSpPr>
          <p:spPr>
            <a:xfrm>
              <a:off x="2633764" y="3625205"/>
              <a:ext cx="84455" cy="71755"/>
            </a:xfrm>
            <a:custGeom>
              <a:avLst/>
              <a:gdLst/>
              <a:ahLst/>
              <a:cxnLst/>
              <a:rect l="l" t="t" r="r" b="b"/>
              <a:pathLst>
                <a:path w="84455" h="71754">
                  <a:moveTo>
                    <a:pt x="39598" y="0"/>
                  </a:moveTo>
                  <a:lnTo>
                    <a:pt x="0" y="64071"/>
                  </a:lnTo>
                  <a:lnTo>
                    <a:pt x="84239" y="71640"/>
                  </a:lnTo>
                  <a:lnTo>
                    <a:pt x="39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7867" y="2779383"/>
            <a:ext cx="814064" cy="979468"/>
            <a:chOff x="1521637" y="4086723"/>
            <a:chExt cx="1196975" cy="1440180"/>
          </a:xfrm>
        </p:grpSpPr>
        <p:sp>
          <p:nvSpPr>
            <p:cNvPr id="8" name="object 8"/>
            <p:cNvSpPr/>
            <p:nvPr/>
          </p:nvSpPr>
          <p:spPr>
            <a:xfrm>
              <a:off x="1526400" y="4120200"/>
              <a:ext cx="1126490" cy="450215"/>
            </a:xfrm>
            <a:custGeom>
              <a:avLst/>
              <a:gdLst/>
              <a:ahLst/>
              <a:cxnLst/>
              <a:rect l="l" t="t" r="r" b="b"/>
              <a:pathLst>
                <a:path w="1126489" h="450214">
                  <a:moveTo>
                    <a:pt x="0" y="449643"/>
                  </a:moveTo>
                  <a:lnTo>
                    <a:pt x="1126083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9" name="object 9"/>
            <p:cNvSpPr/>
            <p:nvPr/>
          </p:nvSpPr>
          <p:spPr>
            <a:xfrm>
              <a:off x="2633764" y="4086723"/>
              <a:ext cx="84455" cy="70485"/>
            </a:xfrm>
            <a:custGeom>
              <a:avLst/>
              <a:gdLst/>
              <a:ahLst/>
              <a:cxnLst/>
              <a:rect l="l" t="t" r="r" b="b"/>
              <a:pathLst>
                <a:path w="84455" h="70485">
                  <a:moveTo>
                    <a:pt x="0" y="0"/>
                  </a:moveTo>
                  <a:lnTo>
                    <a:pt x="28079" y="70205"/>
                  </a:lnTo>
                  <a:lnTo>
                    <a:pt x="84239" y="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00" y="4303080"/>
              <a:ext cx="1143635" cy="1219200"/>
            </a:xfrm>
            <a:custGeom>
              <a:avLst/>
              <a:gdLst/>
              <a:ahLst/>
              <a:cxnLst/>
              <a:rect l="l" t="t" r="r" b="b"/>
              <a:pathLst>
                <a:path w="1143635" h="1219200">
                  <a:moveTo>
                    <a:pt x="0" y="1218603"/>
                  </a:moveTo>
                  <a:lnTo>
                    <a:pt x="1143355" y="0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8806" y="4251607"/>
              <a:ext cx="79375" cy="81280"/>
            </a:xfrm>
            <a:custGeom>
              <a:avLst/>
              <a:gdLst/>
              <a:ahLst/>
              <a:cxnLst/>
              <a:rect l="l" t="t" r="r" b="b"/>
              <a:pathLst>
                <a:path w="79375" h="81279">
                  <a:moveTo>
                    <a:pt x="79197" y="0"/>
                  </a:moveTo>
                  <a:lnTo>
                    <a:pt x="0" y="29159"/>
                  </a:lnTo>
                  <a:lnTo>
                    <a:pt x="55079" y="81000"/>
                  </a:lnTo>
                  <a:lnTo>
                    <a:pt x="79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74085" y="2542385"/>
            <a:ext cx="650818" cy="51824"/>
            <a:chOff x="3427558" y="3738248"/>
            <a:chExt cx="956944" cy="76200"/>
          </a:xfrm>
        </p:grpSpPr>
        <p:sp>
          <p:nvSpPr>
            <p:cNvPr id="16" name="object 16"/>
            <p:cNvSpPr/>
            <p:nvPr/>
          </p:nvSpPr>
          <p:spPr>
            <a:xfrm>
              <a:off x="3432238" y="3775687"/>
              <a:ext cx="881380" cy="635"/>
            </a:xfrm>
            <a:custGeom>
              <a:avLst/>
              <a:gdLst/>
              <a:ahLst/>
              <a:cxnLst/>
              <a:rect l="l" t="t" r="r" b="b"/>
              <a:pathLst>
                <a:path w="881379" h="635">
                  <a:moveTo>
                    <a:pt x="0" y="0"/>
                  </a:moveTo>
                  <a:lnTo>
                    <a:pt x="881278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8475" y="3738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86870" y="2085266"/>
            <a:ext cx="970398" cy="812357"/>
          </a:xfrm>
          <a:prstGeom prst="rect">
            <a:avLst/>
          </a:prstGeom>
          <a:ln w="9359">
            <a:solidFill>
              <a:srgbClr val="000000"/>
            </a:solidFill>
          </a:ln>
        </p:spPr>
        <p:txBody>
          <a:bodyPr vert="horz" wrap="square" lIns="0" tIns="389973" rIns="0" bIns="0" rtlCol="0" anchor="ctr">
            <a:spAutoFit/>
          </a:bodyPr>
          <a:lstStyle/>
          <a:p>
            <a:pPr marL="60893">
              <a:spcBef>
                <a:spcPts val="3071"/>
              </a:spcBef>
            </a:pPr>
            <a:endParaRPr sz="272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2387" y="2488765"/>
            <a:ext cx="1190217" cy="51824"/>
            <a:chOff x="5968803" y="3659406"/>
            <a:chExt cx="1750060" cy="76200"/>
          </a:xfrm>
        </p:grpSpPr>
        <p:sp>
          <p:nvSpPr>
            <p:cNvPr id="21" name="object 21"/>
            <p:cNvSpPr/>
            <p:nvPr/>
          </p:nvSpPr>
          <p:spPr>
            <a:xfrm>
              <a:off x="5973482" y="3696846"/>
              <a:ext cx="1674495" cy="635"/>
            </a:xfrm>
            <a:custGeom>
              <a:avLst/>
              <a:gdLst/>
              <a:ahLst/>
              <a:cxnLst/>
              <a:rect l="l" t="t" r="r" b="b"/>
              <a:pathLst>
                <a:path w="1674495" h="635">
                  <a:moveTo>
                    <a:pt x="0" y="0"/>
                  </a:moveTo>
                  <a:lnTo>
                    <a:pt x="1674355" y="355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24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2796" y="3659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590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4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496D293E-FE6A-9C4B-9108-A2DCB26A151E}"/>
              </a:ext>
            </a:extLst>
          </p:cNvPr>
          <p:cNvSpPr/>
          <p:nvPr/>
        </p:nvSpPr>
        <p:spPr>
          <a:xfrm>
            <a:off x="6133210" y="893889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/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EB6218-6C4E-1344-89F1-E65C8EBC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96" y="3598423"/>
                <a:ext cx="407099" cy="620747"/>
              </a:xfrm>
              <a:prstGeom prst="rect">
                <a:avLst/>
              </a:prstGeom>
              <a:blipFill>
                <a:blip r:embed="rId2"/>
                <a:stretch>
                  <a:fillRect l="-8824" r="-8824" b="-117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/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80CAD42-3BB4-254A-B77C-9935D79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7" y="1109728"/>
                <a:ext cx="512896" cy="620747"/>
              </a:xfrm>
              <a:prstGeom prst="rect">
                <a:avLst/>
              </a:prstGeom>
              <a:blipFill>
                <a:blip r:embed="rId3"/>
                <a:stretch>
                  <a:fillRect l="-9756" t="-2000" r="-975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/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F342B2-27D1-CF47-A907-ADB35071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9" y="3728783"/>
                <a:ext cx="355034" cy="555280"/>
              </a:xfrm>
              <a:prstGeom prst="rect">
                <a:avLst/>
              </a:prstGeom>
              <a:blipFill>
                <a:blip r:embed="rId4"/>
                <a:stretch>
                  <a:fillRect l="-13793" t="-2222" r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/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32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2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A246E-2145-4B48-BF03-C185484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154" y="1164992"/>
                <a:ext cx="456279" cy="555280"/>
              </a:xfrm>
              <a:prstGeom prst="rect">
                <a:avLst/>
              </a:prstGeom>
              <a:blipFill>
                <a:blip r:embed="rId5"/>
                <a:stretch>
                  <a:fillRect l="-10811" t="-22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/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BD079C-DC59-0340-8DA1-2C31E2C5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442" y="2149336"/>
                <a:ext cx="266035" cy="303288"/>
              </a:xfrm>
              <a:prstGeom prst="rect">
                <a:avLst/>
              </a:prstGeom>
              <a:blipFill>
                <a:blip r:embed="rId6"/>
                <a:stretch>
                  <a:fillRect l="-18182" r="-1363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/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D7EB97A-F107-D54C-8BFB-D9F16353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97" y="2226145"/>
                <a:ext cx="216982" cy="271100"/>
              </a:xfrm>
              <a:prstGeom prst="rect">
                <a:avLst/>
              </a:prstGeom>
              <a:blipFill>
                <a:blip r:embed="rId7"/>
                <a:stretch>
                  <a:fillRect l="-15789" r="-105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/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9E19FD-459E-EC41-9559-0EA316E9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3" y="2473045"/>
                <a:ext cx="581762" cy="303288"/>
              </a:xfrm>
              <a:prstGeom prst="rect">
                <a:avLst/>
              </a:prstGeom>
              <a:blipFill>
                <a:blip r:embed="rId8"/>
                <a:stretch>
                  <a:fillRect l="-8511" r="-851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/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D0A210-0518-7640-AAEB-0EC63DC4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53" y="2314686"/>
                <a:ext cx="789255" cy="399084"/>
              </a:xfrm>
              <a:prstGeom prst="rect">
                <a:avLst/>
              </a:prstGeom>
              <a:blipFill>
                <a:blip r:embed="rId9"/>
                <a:stretch>
                  <a:fillRect l="-7937" r="-1269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C262FA8-EC96-014D-96E3-8DAB7BA914C2}"/>
              </a:ext>
            </a:extLst>
          </p:cNvPr>
          <p:cNvSpPr/>
          <p:nvPr/>
        </p:nvSpPr>
        <p:spPr>
          <a:xfrm>
            <a:off x="7435247" y="1536540"/>
            <a:ext cx="1303797" cy="697176"/>
          </a:xfrm>
          <a:prstGeom prst="cloudCallout">
            <a:avLst>
              <a:gd name="adj1" fmla="val -105391"/>
              <a:gd name="adj2" fmla="val 9691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Потери на выходе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4AC8-3142-D047-8FAD-422C49178948}"/>
              </a:ext>
            </a:extLst>
          </p:cNvPr>
          <p:cNvSpPr txBox="1"/>
          <p:nvPr/>
        </p:nvSpPr>
        <p:spPr>
          <a:xfrm>
            <a:off x="6876098" y="747640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Коррекция весов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369A623-A5A0-C749-A552-40EA0FFFD944}"/>
              </a:ext>
            </a:extLst>
          </p:cNvPr>
          <p:cNvSpPr/>
          <p:nvPr/>
        </p:nvSpPr>
        <p:spPr>
          <a:xfrm>
            <a:off x="6372799" y="3496710"/>
            <a:ext cx="1197945" cy="981923"/>
          </a:xfrm>
          <a:custGeom>
            <a:avLst/>
            <a:gdLst>
              <a:gd name="connsiteX0" fmla="*/ 582606 w 1197945"/>
              <a:gd name="connsiteY0" fmla="*/ 52369 h 981923"/>
              <a:gd name="connsiteX1" fmla="*/ 536783 w 1197945"/>
              <a:gd name="connsiteY1" fmla="*/ 58915 h 981923"/>
              <a:gd name="connsiteX2" fmla="*/ 425499 w 1197945"/>
              <a:gd name="connsiteY2" fmla="*/ 72007 h 981923"/>
              <a:gd name="connsiteX3" fmla="*/ 360037 w 1197945"/>
              <a:gd name="connsiteY3" fmla="*/ 117830 h 981923"/>
              <a:gd name="connsiteX4" fmla="*/ 340399 w 1197945"/>
              <a:gd name="connsiteY4" fmla="*/ 130922 h 981923"/>
              <a:gd name="connsiteX5" fmla="*/ 320761 w 1197945"/>
              <a:gd name="connsiteY5" fmla="*/ 150561 h 981923"/>
              <a:gd name="connsiteX6" fmla="*/ 294576 w 1197945"/>
              <a:gd name="connsiteY6" fmla="*/ 170200 h 981923"/>
              <a:gd name="connsiteX7" fmla="*/ 274938 w 1197945"/>
              <a:gd name="connsiteY7" fmla="*/ 196384 h 981923"/>
              <a:gd name="connsiteX8" fmla="*/ 229115 w 1197945"/>
              <a:gd name="connsiteY8" fmla="*/ 229115 h 981923"/>
              <a:gd name="connsiteX9" fmla="*/ 189837 w 1197945"/>
              <a:gd name="connsiteY9" fmla="*/ 268392 h 981923"/>
              <a:gd name="connsiteX10" fmla="*/ 163653 w 1197945"/>
              <a:gd name="connsiteY10" fmla="*/ 294576 h 981923"/>
              <a:gd name="connsiteX11" fmla="*/ 117830 w 1197945"/>
              <a:gd name="connsiteY11" fmla="*/ 333854 h 981923"/>
              <a:gd name="connsiteX12" fmla="*/ 104738 w 1197945"/>
              <a:gd name="connsiteY12" fmla="*/ 353492 h 981923"/>
              <a:gd name="connsiteX13" fmla="*/ 78553 w 1197945"/>
              <a:gd name="connsiteY13" fmla="*/ 379676 h 981923"/>
              <a:gd name="connsiteX14" fmla="*/ 32730 w 1197945"/>
              <a:gd name="connsiteY14" fmla="*/ 438592 h 981923"/>
              <a:gd name="connsiteX15" fmla="*/ 26184 w 1197945"/>
              <a:gd name="connsiteY15" fmla="*/ 458230 h 981923"/>
              <a:gd name="connsiteX16" fmla="*/ 13091 w 1197945"/>
              <a:gd name="connsiteY16" fmla="*/ 477868 h 981923"/>
              <a:gd name="connsiteX17" fmla="*/ 0 w 1197945"/>
              <a:gd name="connsiteY17" fmla="*/ 517146 h 981923"/>
              <a:gd name="connsiteX18" fmla="*/ 13091 w 1197945"/>
              <a:gd name="connsiteY18" fmla="*/ 621884 h 981923"/>
              <a:gd name="connsiteX19" fmla="*/ 26184 w 1197945"/>
              <a:gd name="connsiteY19" fmla="*/ 648068 h 981923"/>
              <a:gd name="connsiteX20" fmla="*/ 32730 w 1197945"/>
              <a:gd name="connsiteY20" fmla="*/ 667707 h 981923"/>
              <a:gd name="connsiteX21" fmla="*/ 45823 w 1197945"/>
              <a:gd name="connsiteY21" fmla="*/ 693892 h 981923"/>
              <a:gd name="connsiteX22" fmla="*/ 52369 w 1197945"/>
              <a:gd name="connsiteY22" fmla="*/ 713530 h 981923"/>
              <a:gd name="connsiteX23" fmla="*/ 72007 w 1197945"/>
              <a:gd name="connsiteY23" fmla="*/ 739715 h 981923"/>
              <a:gd name="connsiteX24" fmla="*/ 85099 w 1197945"/>
              <a:gd name="connsiteY24" fmla="*/ 765899 h 981923"/>
              <a:gd name="connsiteX25" fmla="*/ 144015 w 1197945"/>
              <a:gd name="connsiteY25" fmla="*/ 818268 h 981923"/>
              <a:gd name="connsiteX26" fmla="*/ 170199 w 1197945"/>
              <a:gd name="connsiteY26" fmla="*/ 837907 h 981923"/>
              <a:gd name="connsiteX27" fmla="*/ 202930 w 1197945"/>
              <a:gd name="connsiteY27" fmla="*/ 857546 h 981923"/>
              <a:gd name="connsiteX28" fmla="*/ 229115 w 1197945"/>
              <a:gd name="connsiteY28" fmla="*/ 877184 h 981923"/>
              <a:gd name="connsiteX29" fmla="*/ 248753 w 1197945"/>
              <a:gd name="connsiteY29" fmla="*/ 883730 h 981923"/>
              <a:gd name="connsiteX30" fmla="*/ 314214 w 1197945"/>
              <a:gd name="connsiteY30" fmla="*/ 923007 h 981923"/>
              <a:gd name="connsiteX31" fmla="*/ 353491 w 1197945"/>
              <a:gd name="connsiteY31" fmla="*/ 936099 h 981923"/>
              <a:gd name="connsiteX32" fmla="*/ 379676 w 1197945"/>
              <a:gd name="connsiteY32" fmla="*/ 949191 h 981923"/>
              <a:gd name="connsiteX33" fmla="*/ 477868 w 1197945"/>
              <a:gd name="connsiteY33" fmla="*/ 968830 h 981923"/>
              <a:gd name="connsiteX34" fmla="*/ 615337 w 1197945"/>
              <a:gd name="connsiteY34" fmla="*/ 981923 h 981923"/>
              <a:gd name="connsiteX35" fmla="*/ 890276 w 1197945"/>
              <a:gd name="connsiteY35" fmla="*/ 975376 h 981923"/>
              <a:gd name="connsiteX36" fmla="*/ 916460 w 1197945"/>
              <a:gd name="connsiteY36" fmla="*/ 968830 h 981923"/>
              <a:gd name="connsiteX37" fmla="*/ 975375 w 1197945"/>
              <a:gd name="connsiteY37" fmla="*/ 936099 h 981923"/>
              <a:gd name="connsiteX38" fmla="*/ 995014 w 1197945"/>
              <a:gd name="connsiteY38" fmla="*/ 929553 h 981923"/>
              <a:gd name="connsiteX39" fmla="*/ 1027745 w 1197945"/>
              <a:gd name="connsiteY39" fmla="*/ 903368 h 981923"/>
              <a:gd name="connsiteX40" fmla="*/ 1073568 w 1197945"/>
              <a:gd name="connsiteY40" fmla="*/ 870638 h 981923"/>
              <a:gd name="connsiteX41" fmla="*/ 1119391 w 1197945"/>
              <a:gd name="connsiteY41" fmla="*/ 824814 h 981923"/>
              <a:gd name="connsiteX42" fmla="*/ 1145575 w 1197945"/>
              <a:gd name="connsiteY42" fmla="*/ 798630 h 981923"/>
              <a:gd name="connsiteX43" fmla="*/ 1184852 w 1197945"/>
              <a:gd name="connsiteY43" fmla="*/ 726622 h 981923"/>
              <a:gd name="connsiteX44" fmla="*/ 1197945 w 1197945"/>
              <a:gd name="connsiteY44" fmla="*/ 680799 h 981923"/>
              <a:gd name="connsiteX45" fmla="*/ 1191399 w 1197945"/>
              <a:gd name="connsiteY45" fmla="*/ 543330 h 981923"/>
              <a:gd name="connsiteX46" fmla="*/ 1184852 w 1197945"/>
              <a:gd name="connsiteY46" fmla="*/ 523692 h 981923"/>
              <a:gd name="connsiteX47" fmla="*/ 1178306 w 1197945"/>
              <a:gd name="connsiteY47" fmla="*/ 497507 h 981923"/>
              <a:gd name="connsiteX48" fmla="*/ 1145575 w 1197945"/>
              <a:gd name="connsiteY48" fmla="*/ 458230 h 981923"/>
              <a:gd name="connsiteX49" fmla="*/ 1125937 w 1197945"/>
              <a:gd name="connsiteY49" fmla="*/ 432045 h 981923"/>
              <a:gd name="connsiteX50" fmla="*/ 1080114 w 1197945"/>
              <a:gd name="connsiteY50" fmla="*/ 399315 h 981923"/>
              <a:gd name="connsiteX51" fmla="*/ 1047383 w 1197945"/>
              <a:gd name="connsiteY51" fmla="*/ 373130 h 981923"/>
              <a:gd name="connsiteX52" fmla="*/ 995014 w 1197945"/>
              <a:gd name="connsiteY52" fmla="*/ 320761 h 981923"/>
              <a:gd name="connsiteX53" fmla="*/ 929552 w 1197945"/>
              <a:gd name="connsiteY53" fmla="*/ 268392 h 981923"/>
              <a:gd name="connsiteX54" fmla="*/ 909914 w 1197945"/>
              <a:gd name="connsiteY54" fmla="*/ 255299 h 981923"/>
              <a:gd name="connsiteX55" fmla="*/ 844453 w 1197945"/>
              <a:gd name="connsiteY55" fmla="*/ 209477 h 981923"/>
              <a:gd name="connsiteX56" fmla="*/ 818268 w 1197945"/>
              <a:gd name="connsiteY56" fmla="*/ 196384 h 981923"/>
              <a:gd name="connsiteX57" fmla="*/ 798630 w 1197945"/>
              <a:gd name="connsiteY57" fmla="*/ 176746 h 981923"/>
              <a:gd name="connsiteX58" fmla="*/ 772445 w 1197945"/>
              <a:gd name="connsiteY58" fmla="*/ 157107 h 981923"/>
              <a:gd name="connsiteX59" fmla="*/ 693891 w 1197945"/>
              <a:gd name="connsiteY59" fmla="*/ 91646 h 981923"/>
              <a:gd name="connsiteX60" fmla="*/ 615337 w 1197945"/>
              <a:gd name="connsiteY60" fmla="*/ 52369 h 981923"/>
              <a:gd name="connsiteX61" fmla="*/ 589152 w 1197945"/>
              <a:gd name="connsiteY61" fmla="*/ 39277 h 981923"/>
              <a:gd name="connsiteX62" fmla="*/ 549876 w 1197945"/>
              <a:gd name="connsiteY62" fmla="*/ 26184 h 981923"/>
              <a:gd name="connsiteX63" fmla="*/ 530237 w 1197945"/>
              <a:gd name="connsiteY63" fmla="*/ 13092 h 981923"/>
              <a:gd name="connsiteX64" fmla="*/ 477868 w 1197945"/>
              <a:gd name="connsiteY64" fmla="*/ 0 h 981923"/>
              <a:gd name="connsiteX65" fmla="*/ 274938 w 1197945"/>
              <a:gd name="connsiteY65" fmla="*/ 6545 h 981923"/>
              <a:gd name="connsiteX66" fmla="*/ 242206 w 1197945"/>
              <a:gd name="connsiteY66" fmla="*/ 13092 h 981923"/>
              <a:gd name="connsiteX67" fmla="*/ 202930 w 1197945"/>
              <a:gd name="connsiteY67" fmla="*/ 26184 h 981923"/>
              <a:gd name="connsiteX68" fmla="*/ 163653 w 1197945"/>
              <a:gd name="connsiteY68" fmla="*/ 52369 h 981923"/>
              <a:gd name="connsiteX69" fmla="*/ 144015 w 1197945"/>
              <a:gd name="connsiteY69" fmla="*/ 65461 h 981923"/>
              <a:gd name="connsiteX70" fmla="*/ 124376 w 1197945"/>
              <a:gd name="connsiteY70" fmla="*/ 85100 h 981923"/>
              <a:gd name="connsiteX71" fmla="*/ 72007 w 1197945"/>
              <a:gd name="connsiteY71" fmla="*/ 124376 h 98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7945" h="981923" extrusionOk="0">
                <a:moveTo>
                  <a:pt x="582606" y="52369"/>
                </a:moveTo>
                <a:cubicBezTo>
                  <a:pt x="565612" y="54624"/>
                  <a:pt x="553456" y="58743"/>
                  <a:pt x="536783" y="58915"/>
                </a:cubicBezTo>
                <a:cubicBezTo>
                  <a:pt x="432597" y="77845"/>
                  <a:pt x="476514" y="58152"/>
                  <a:pt x="425499" y="72007"/>
                </a:cubicBezTo>
                <a:cubicBezTo>
                  <a:pt x="329277" y="123294"/>
                  <a:pt x="432776" y="75254"/>
                  <a:pt x="360037" y="117830"/>
                </a:cubicBezTo>
                <a:cubicBezTo>
                  <a:pt x="353860" y="121568"/>
                  <a:pt x="346892" y="126723"/>
                  <a:pt x="340399" y="130922"/>
                </a:cubicBezTo>
                <a:cubicBezTo>
                  <a:pt x="335074" y="136981"/>
                  <a:pt x="328499" y="145776"/>
                  <a:pt x="320761" y="150561"/>
                </a:cubicBezTo>
                <a:cubicBezTo>
                  <a:pt x="312635" y="159115"/>
                  <a:pt x="302018" y="163390"/>
                  <a:pt x="294576" y="170200"/>
                </a:cubicBezTo>
                <a:cubicBezTo>
                  <a:pt x="287329" y="177292"/>
                  <a:pt x="281192" y="189011"/>
                  <a:pt x="274938" y="196384"/>
                </a:cubicBezTo>
                <a:cubicBezTo>
                  <a:pt x="267314" y="204438"/>
                  <a:pt x="241632" y="220761"/>
                  <a:pt x="229115" y="229115"/>
                </a:cubicBezTo>
                <a:cubicBezTo>
                  <a:pt x="206693" y="265964"/>
                  <a:pt x="230183" y="235601"/>
                  <a:pt x="189837" y="268392"/>
                </a:cubicBezTo>
                <a:cubicBezTo>
                  <a:pt x="180590" y="276827"/>
                  <a:pt x="173976" y="284589"/>
                  <a:pt x="163653" y="294576"/>
                </a:cubicBezTo>
                <a:cubicBezTo>
                  <a:pt x="136609" y="317729"/>
                  <a:pt x="139607" y="307834"/>
                  <a:pt x="117830" y="333854"/>
                </a:cubicBezTo>
                <a:cubicBezTo>
                  <a:pt x="111507" y="339391"/>
                  <a:pt x="108721" y="347376"/>
                  <a:pt x="104738" y="353492"/>
                </a:cubicBezTo>
                <a:cubicBezTo>
                  <a:pt x="96207" y="363026"/>
                  <a:pt x="87496" y="370072"/>
                  <a:pt x="78553" y="379676"/>
                </a:cubicBezTo>
                <a:cubicBezTo>
                  <a:pt x="13561" y="453793"/>
                  <a:pt x="84510" y="391381"/>
                  <a:pt x="32730" y="438592"/>
                </a:cubicBezTo>
                <a:cubicBezTo>
                  <a:pt x="30008" y="444789"/>
                  <a:pt x="30439" y="452688"/>
                  <a:pt x="26184" y="458230"/>
                </a:cubicBezTo>
                <a:cubicBezTo>
                  <a:pt x="23366" y="463967"/>
                  <a:pt x="16304" y="470839"/>
                  <a:pt x="13091" y="477868"/>
                </a:cubicBezTo>
                <a:cubicBezTo>
                  <a:pt x="7487" y="490478"/>
                  <a:pt x="0" y="517145"/>
                  <a:pt x="0" y="517146"/>
                </a:cubicBezTo>
                <a:cubicBezTo>
                  <a:pt x="3638" y="529301"/>
                  <a:pt x="6225" y="599216"/>
                  <a:pt x="13091" y="621884"/>
                </a:cubicBezTo>
                <a:cubicBezTo>
                  <a:pt x="16426" y="629504"/>
                  <a:pt x="22311" y="639814"/>
                  <a:pt x="26184" y="648068"/>
                </a:cubicBezTo>
                <a:cubicBezTo>
                  <a:pt x="28764" y="654443"/>
                  <a:pt x="29963" y="661284"/>
                  <a:pt x="32730" y="667707"/>
                </a:cubicBezTo>
                <a:cubicBezTo>
                  <a:pt x="36817" y="676676"/>
                  <a:pt x="43482" y="686166"/>
                  <a:pt x="45823" y="693892"/>
                </a:cubicBezTo>
                <a:cubicBezTo>
                  <a:pt x="47371" y="700894"/>
                  <a:pt x="49777" y="708072"/>
                  <a:pt x="52369" y="713530"/>
                </a:cubicBezTo>
                <a:cubicBezTo>
                  <a:pt x="57793" y="723973"/>
                  <a:pt x="66129" y="729474"/>
                  <a:pt x="72007" y="739715"/>
                </a:cubicBezTo>
                <a:cubicBezTo>
                  <a:pt x="77580" y="747557"/>
                  <a:pt x="78724" y="757793"/>
                  <a:pt x="85099" y="765899"/>
                </a:cubicBezTo>
                <a:cubicBezTo>
                  <a:pt x="116137" y="804900"/>
                  <a:pt x="114521" y="797576"/>
                  <a:pt x="144015" y="818268"/>
                </a:cubicBezTo>
                <a:cubicBezTo>
                  <a:pt x="154200" y="824754"/>
                  <a:pt x="159819" y="833257"/>
                  <a:pt x="170199" y="837907"/>
                </a:cubicBezTo>
                <a:cubicBezTo>
                  <a:pt x="182046" y="844249"/>
                  <a:pt x="189815" y="850361"/>
                  <a:pt x="202930" y="857546"/>
                </a:cubicBezTo>
                <a:cubicBezTo>
                  <a:pt x="212874" y="862332"/>
                  <a:pt x="219278" y="871347"/>
                  <a:pt x="229115" y="877184"/>
                </a:cubicBezTo>
                <a:cubicBezTo>
                  <a:pt x="234990" y="880622"/>
                  <a:pt x="242590" y="881658"/>
                  <a:pt x="248753" y="883730"/>
                </a:cubicBezTo>
                <a:cubicBezTo>
                  <a:pt x="287955" y="906611"/>
                  <a:pt x="278133" y="909550"/>
                  <a:pt x="314214" y="923007"/>
                </a:cubicBezTo>
                <a:cubicBezTo>
                  <a:pt x="326370" y="925721"/>
                  <a:pt x="340875" y="929672"/>
                  <a:pt x="353491" y="936099"/>
                </a:cubicBezTo>
                <a:cubicBezTo>
                  <a:pt x="361830" y="942167"/>
                  <a:pt x="370035" y="945832"/>
                  <a:pt x="379676" y="949191"/>
                </a:cubicBezTo>
                <a:cubicBezTo>
                  <a:pt x="423430" y="963666"/>
                  <a:pt x="434908" y="959987"/>
                  <a:pt x="477868" y="968830"/>
                </a:cubicBezTo>
                <a:cubicBezTo>
                  <a:pt x="583075" y="967587"/>
                  <a:pt x="414272" y="970292"/>
                  <a:pt x="615337" y="981923"/>
                </a:cubicBezTo>
                <a:cubicBezTo>
                  <a:pt x="749237" y="984868"/>
                  <a:pt x="771441" y="983695"/>
                  <a:pt x="890276" y="975376"/>
                </a:cubicBezTo>
                <a:cubicBezTo>
                  <a:pt x="899175" y="974725"/>
                  <a:pt x="909161" y="973056"/>
                  <a:pt x="916460" y="968830"/>
                </a:cubicBezTo>
                <a:cubicBezTo>
                  <a:pt x="941559" y="960530"/>
                  <a:pt x="951018" y="947710"/>
                  <a:pt x="975375" y="936099"/>
                </a:cubicBezTo>
                <a:cubicBezTo>
                  <a:pt x="982025" y="933505"/>
                  <a:pt x="988011" y="930580"/>
                  <a:pt x="995014" y="929553"/>
                </a:cubicBezTo>
                <a:cubicBezTo>
                  <a:pt x="1005295" y="921651"/>
                  <a:pt x="1017332" y="911353"/>
                  <a:pt x="1027745" y="903368"/>
                </a:cubicBezTo>
                <a:cubicBezTo>
                  <a:pt x="1048254" y="888326"/>
                  <a:pt x="1052842" y="890213"/>
                  <a:pt x="1073568" y="870638"/>
                </a:cubicBezTo>
                <a:cubicBezTo>
                  <a:pt x="1091594" y="857083"/>
                  <a:pt x="1103589" y="841978"/>
                  <a:pt x="1119391" y="824814"/>
                </a:cubicBezTo>
                <a:cubicBezTo>
                  <a:pt x="1127593" y="818447"/>
                  <a:pt x="1137299" y="808871"/>
                  <a:pt x="1145575" y="798630"/>
                </a:cubicBezTo>
                <a:cubicBezTo>
                  <a:pt x="1161769" y="770622"/>
                  <a:pt x="1172027" y="753937"/>
                  <a:pt x="1184852" y="726622"/>
                </a:cubicBezTo>
                <a:cubicBezTo>
                  <a:pt x="1196252" y="697544"/>
                  <a:pt x="1190571" y="710925"/>
                  <a:pt x="1197945" y="680799"/>
                </a:cubicBezTo>
                <a:cubicBezTo>
                  <a:pt x="1191598" y="641735"/>
                  <a:pt x="1189775" y="587480"/>
                  <a:pt x="1191399" y="543330"/>
                </a:cubicBezTo>
                <a:cubicBezTo>
                  <a:pt x="1190563" y="536766"/>
                  <a:pt x="1186718" y="529964"/>
                  <a:pt x="1184852" y="523692"/>
                </a:cubicBezTo>
                <a:cubicBezTo>
                  <a:pt x="1181742" y="513662"/>
                  <a:pt x="1182066" y="505509"/>
                  <a:pt x="1178306" y="497507"/>
                </a:cubicBezTo>
                <a:cubicBezTo>
                  <a:pt x="1168671" y="476305"/>
                  <a:pt x="1158568" y="473746"/>
                  <a:pt x="1145575" y="458230"/>
                </a:cubicBezTo>
                <a:cubicBezTo>
                  <a:pt x="1138463" y="450901"/>
                  <a:pt x="1132784" y="437831"/>
                  <a:pt x="1125937" y="432045"/>
                </a:cubicBezTo>
                <a:cubicBezTo>
                  <a:pt x="1110801" y="418544"/>
                  <a:pt x="1098254" y="411206"/>
                  <a:pt x="1080114" y="399315"/>
                </a:cubicBezTo>
                <a:cubicBezTo>
                  <a:pt x="1068242" y="391586"/>
                  <a:pt x="1056038" y="383166"/>
                  <a:pt x="1047383" y="373130"/>
                </a:cubicBezTo>
                <a:cubicBezTo>
                  <a:pt x="1028756" y="356869"/>
                  <a:pt x="1014134" y="334257"/>
                  <a:pt x="995014" y="320761"/>
                </a:cubicBezTo>
                <a:cubicBezTo>
                  <a:pt x="912209" y="271519"/>
                  <a:pt x="984184" y="326443"/>
                  <a:pt x="929552" y="268392"/>
                </a:cubicBezTo>
                <a:cubicBezTo>
                  <a:pt x="923358" y="263057"/>
                  <a:pt x="917687" y="259285"/>
                  <a:pt x="909914" y="255299"/>
                </a:cubicBezTo>
                <a:cubicBezTo>
                  <a:pt x="890752" y="242489"/>
                  <a:pt x="864593" y="217403"/>
                  <a:pt x="844453" y="209477"/>
                </a:cubicBezTo>
                <a:cubicBezTo>
                  <a:pt x="836048" y="205294"/>
                  <a:pt x="824548" y="201633"/>
                  <a:pt x="818268" y="196384"/>
                </a:cubicBezTo>
                <a:cubicBezTo>
                  <a:pt x="810546" y="191515"/>
                  <a:pt x="804979" y="184186"/>
                  <a:pt x="798630" y="176746"/>
                </a:cubicBezTo>
                <a:cubicBezTo>
                  <a:pt x="790589" y="169116"/>
                  <a:pt x="781331" y="165215"/>
                  <a:pt x="772445" y="157107"/>
                </a:cubicBezTo>
                <a:cubicBezTo>
                  <a:pt x="742376" y="130429"/>
                  <a:pt x="739458" y="115489"/>
                  <a:pt x="693891" y="91646"/>
                </a:cubicBezTo>
                <a:cubicBezTo>
                  <a:pt x="655755" y="73018"/>
                  <a:pt x="641215" y="64622"/>
                  <a:pt x="615337" y="52369"/>
                </a:cubicBezTo>
                <a:cubicBezTo>
                  <a:pt x="605260" y="47514"/>
                  <a:pt x="599862" y="42460"/>
                  <a:pt x="589152" y="39277"/>
                </a:cubicBezTo>
                <a:cubicBezTo>
                  <a:pt x="576939" y="36374"/>
                  <a:pt x="563039" y="31726"/>
                  <a:pt x="549876" y="26184"/>
                </a:cubicBezTo>
                <a:cubicBezTo>
                  <a:pt x="542714" y="22045"/>
                  <a:pt x="537705" y="16870"/>
                  <a:pt x="530237" y="13092"/>
                </a:cubicBezTo>
                <a:cubicBezTo>
                  <a:pt x="517246" y="6734"/>
                  <a:pt x="490463" y="1591"/>
                  <a:pt x="477868" y="0"/>
                </a:cubicBezTo>
                <a:cubicBezTo>
                  <a:pt x="405211" y="7139"/>
                  <a:pt x="341224" y="14550"/>
                  <a:pt x="274938" y="6545"/>
                </a:cubicBezTo>
                <a:cubicBezTo>
                  <a:pt x="264217" y="7566"/>
                  <a:pt x="251741" y="9078"/>
                  <a:pt x="242206" y="13092"/>
                </a:cubicBezTo>
                <a:cubicBezTo>
                  <a:pt x="228891" y="16723"/>
                  <a:pt x="202931" y="26184"/>
                  <a:pt x="202930" y="26184"/>
                </a:cubicBezTo>
                <a:cubicBezTo>
                  <a:pt x="193807" y="29209"/>
                  <a:pt x="175896" y="48022"/>
                  <a:pt x="163653" y="52369"/>
                </a:cubicBezTo>
                <a:cubicBezTo>
                  <a:pt x="157013" y="55247"/>
                  <a:pt x="149237" y="60188"/>
                  <a:pt x="144015" y="65461"/>
                </a:cubicBezTo>
                <a:cubicBezTo>
                  <a:pt x="137675" y="70607"/>
                  <a:pt x="131488" y="79087"/>
                  <a:pt x="124376" y="85100"/>
                </a:cubicBezTo>
                <a:cubicBezTo>
                  <a:pt x="53116" y="129678"/>
                  <a:pt x="106492" y="94857"/>
                  <a:pt x="72007" y="124376"/>
                </a:cubicBezTo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856648 w 1761423"/>
                      <a:gd name="connsiteY0" fmla="*/ 77002 h 1443790"/>
                      <a:gd name="connsiteX1" fmla="*/ 789271 w 1761423"/>
                      <a:gd name="connsiteY1" fmla="*/ 86627 h 1443790"/>
                      <a:gd name="connsiteX2" fmla="*/ 625642 w 1761423"/>
                      <a:gd name="connsiteY2" fmla="*/ 105878 h 1443790"/>
                      <a:gd name="connsiteX3" fmla="*/ 529389 w 1761423"/>
                      <a:gd name="connsiteY3" fmla="*/ 173255 h 1443790"/>
                      <a:gd name="connsiteX4" fmla="*/ 500513 w 1761423"/>
                      <a:gd name="connsiteY4" fmla="*/ 192505 h 1443790"/>
                      <a:gd name="connsiteX5" fmla="*/ 471638 w 1761423"/>
                      <a:gd name="connsiteY5" fmla="*/ 221381 h 1443790"/>
                      <a:gd name="connsiteX6" fmla="*/ 433137 w 1761423"/>
                      <a:gd name="connsiteY6" fmla="*/ 250257 h 1443790"/>
                      <a:gd name="connsiteX7" fmla="*/ 404261 w 1761423"/>
                      <a:gd name="connsiteY7" fmla="*/ 288758 h 1443790"/>
                      <a:gd name="connsiteX8" fmla="*/ 336884 w 1761423"/>
                      <a:gd name="connsiteY8" fmla="*/ 336884 h 1443790"/>
                      <a:gd name="connsiteX9" fmla="*/ 279132 w 1761423"/>
                      <a:gd name="connsiteY9" fmla="*/ 394636 h 1443790"/>
                      <a:gd name="connsiteX10" fmla="*/ 240631 w 1761423"/>
                      <a:gd name="connsiteY10" fmla="*/ 433137 h 1443790"/>
                      <a:gd name="connsiteX11" fmla="*/ 173254 w 1761423"/>
                      <a:gd name="connsiteY11" fmla="*/ 490889 h 1443790"/>
                      <a:gd name="connsiteX12" fmla="*/ 154004 w 1761423"/>
                      <a:gd name="connsiteY12" fmla="*/ 519764 h 1443790"/>
                      <a:gd name="connsiteX13" fmla="*/ 115503 w 1761423"/>
                      <a:gd name="connsiteY13" fmla="*/ 558265 h 1443790"/>
                      <a:gd name="connsiteX14" fmla="*/ 48126 w 1761423"/>
                      <a:gd name="connsiteY14" fmla="*/ 644893 h 1443790"/>
                      <a:gd name="connsiteX15" fmla="*/ 38501 w 1761423"/>
                      <a:gd name="connsiteY15" fmla="*/ 673769 h 1443790"/>
                      <a:gd name="connsiteX16" fmla="*/ 19250 w 1761423"/>
                      <a:gd name="connsiteY16" fmla="*/ 702644 h 1443790"/>
                      <a:gd name="connsiteX17" fmla="*/ 0 w 1761423"/>
                      <a:gd name="connsiteY17" fmla="*/ 760396 h 1443790"/>
                      <a:gd name="connsiteX18" fmla="*/ 19250 w 1761423"/>
                      <a:gd name="connsiteY18" fmla="*/ 914400 h 1443790"/>
                      <a:gd name="connsiteX19" fmla="*/ 38501 w 1761423"/>
                      <a:gd name="connsiteY19" fmla="*/ 952901 h 1443790"/>
                      <a:gd name="connsiteX20" fmla="*/ 48126 w 1761423"/>
                      <a:gd name="connsiteY20" fmla="*/ 981777 h 1443790"/>
                      <a:gd name="connsiteX21" fmla="*/ 67377 w 1761423"/>
                      <a:gd name="connsiteY21" fmla="*/ 1020278 h 1443790"/>
                      <a:gd name="connsiteX22" fmla="*/ 77002 w 1761423"/>
                      <a:gd name="connsiteY22" fmla="*/ 1049154 h 1443790"/>
                      <a:gd name="connsiteX23" fmla="*/ 105878 w 1761423"/>
                      <a:gd name="connsiteY23" fmla="*/ 1087655 h 1443790"/>
                      <a:gd name="connsiteX24" fmla="*/ 125128 w 1761423"/>
                      <a:gd name="connsiteY24" fmla="*/ 1126156 h 1443790"/>
                      <a:gd name="connsiteX25" fmla="*/ 211756 w 1761423"/>
                      <a:gd name="connsiteY25" fmla="*/ 1203158 h 1443790"/>
                      <a:gd name="connsiteX26" fmla="*/ 250257 w 1761423"/>
                      <a:gd name="connsiteY26" fmla="*/ 1232034 h 1443790"/>
                      <a:gd name="connsiteX27" fmla="*/ 298383 w 1761423"/>
                      <a:gd name="connsiteY27" fmla="*/ 1260910 h 1443790"/>
                      <a:gd name="connsiteX28" fmla="*/ 336884 w 1761423"/>
                      <a:gd name="connsiteY28" fmla="*/ 1289785 h 1443790"/>
                      <a:gd name="connsiteX29" fmla="*/ 365760 w 1761423"/>
                      <a:gd name="connsiteY29" fmla="*/ 1299411 h 1443790"/>
                      <a:gd name="connsiteX30" fmla="*/ 462012 w 1761423"/>
                      <a:gd name="connsiteY30" fmla="*/ 1357162 h 1443790"/>
                      <a:gd name="connsiteX31" fmla="*/ 519764 w 1761423"/>
                      <a:gd name="connsiteY31" fmla="*/ 1376413 h 1443790"/>
                      <a:gd name="connsiteX32" fmla="*/ 558265 w 1761423"/>
                      <a:gd name="connsiteY32" fmla="*/ 1395663 h 1443790"/>
                      <a:gd name="connsiteX33" fmla="*/ 702644 w 1761423"/>
                      <a:gd name="connsiteY33" fmla="*/ 1424539 h 1443790"/>
                      <a:gd name="connsiteX34" fmla="*/ 904774 w 1761423"/>
                      <a:gd name="connsiteY34" fmla="*/ 1443790 h 1443790"/>
                      <a:gd name="connsiteX35" fmla="*/ 1309036 w 1761423"/>
                      <a:gd name="connsiteY35" fmla="*/ 1434164 h 1443790"/>
                      <a:gd name="connsiteX36" fmla="*/ 1347537 w 1761423"/>
                      <a:gd name="connsiteY36" fmla="*/ 1424539 h 1443790"/>
                      <a:gd name="connsiteX37" fmla="*/ 1434164 w 1761423"/>
                      <a:gd name="connsiteY37" fmla="*/ 1376413 h 1443790"/>
                      <a:gd name="connsiteX38" fmla="*/ 1463040 w 1761423"/>
                      <a:gd name="connsiteY38" fmla="*/ 1366787 h 1443790"/>
                      <a:gd name="connsiteX39" fmla="*/ 1511166 w 1761423"/>
                      <a:gd name="connsiteY39" fmla="*/ 1328286 h 1443790"/>
                      <a:gd name="connsiteX40" fmla="*/ 1578543 w 1761423"/>
                      <a:gd name="connsiteY40" fmla="*/ 1280160 h 1443790"/>
                      <a:gd name="connsiteX41" fmla="*/ 1645920 w 1761423"/>
                      <a:gd name="connsiteY41" fmla="*/ 1212783 h 1443790"/>
                      <a:gd name="connsiteX42" fmla="*/ 1684421 w 1761423"/>
                      <a:gd name="connsiteY42" fmla="*/ 1174282 h 1443790"/>
                      <a:gd name="connsiteX43" fmla="*/ 1742172 w 1761423"/>
                      <a:gd name="connsiteY43" fmla="*/ 1068404 h 1443790"/>
                      <a:gd name="connsiteX44" fmla="*/ 1761423 w 1761423"/>
                      <a:gd name="connsiteY44" fmla="*/ 1001027 h 1443790"/>
                      <a:gd name="connsiteX45" fmla="*/ 1751798 w 1761423"/>
                      <a:gd name="connsiteY45" fmla="*/ 798897 h 1443790"/>
                      <a:gd name="connsiteX46" fmla="*/ 1742172 w 1761423"/>
                      <a:gd name="connsiteY46" fmla="*/ 770021 h 1443790"/>
                      <a:gd name="connsiteX47" fmla="*/ 1732547 w 1761423"/>
                      <a:gd name="connsiteY47" fmla="*/ 731520 h 1443790"/>
                      <a:gd name="connsiteX48" fmla="*/ 1684421 w 1761423"/>
                      <a:gd name="connsiteY48" fmla="*/ 673769 h 1443790"/>
                      <a:gd name="connsiteX49" fmla="*/ 1655545 w 1761423"/>
                      <a:gd name="connsiteY49" fmla="*/ 635267 h 1443790"/>
                      <a:gd name="connsiteX50" fmla="*/ 1588168 w 1761423"/>
                      <a:gd name="connsiteY50" fmla="*/ 587141 h 1443790"/>
                      <a:gd name="connsiteX51" fmla="*/ 1540042 w 1761423"/>
                      <a:gd name="connsiteY51" fmla="*/ 548640 h 1443790"/>
                      <a:gd name="connsiteX52" fmla="*/ 1463040 w 1761423"/>
                      <a:gd name="connsiteY52" fmla="*/ 471638 h 1443790"/>
                      <a:gd name="connsiteX53" fmla="*/ 1366787 w 1761423"/>
                      <a:gd name="connsiteY53" fmla="*/ 394636 h 1443790"/>
                      <a:gd name="connsiteX54" fmla="*/ 1337911 w 1761423"/>
                      <a:gd name="connsiteY54" fmla="*/ 375385 h 1443790"/>
                      <a:gd name="connsiteX55" fmla="*/ 1241659 w 1761423"/>
                      <a:gd name="connsiteY55" fmla="*/ 308009 h 1443790"/>
                      <a:gd name="connsiteX56" fmla="*/ 1203158 w 1761423"/>
                      <a:gd name="connsiteY56" fmla="*/ 288758 h 1443790"/>
                      <a:gd name="connsiteX57" fmla="*/ 1174282 w 1761423"/>
                      <a:gd name="connsiteY57" fmla="*/ 259882 h 1443790"/>
                      <a:gd name="connsiteX58" fmla="*/ 1135781 w 1761423"/>
                      <a:gd name="connsiteY58" fmla="*/ 231006 h 1443790"/>
                      <a:gd name="connsiteX59" fmla="*/ 1020278 w 1761423"/>
                      <a:gd name="connsiteY59" fmla="*/ 134754 h 1443790"/>
                      <a:gd name="connsiteX60" fmla="*/ 904774 w 1761423"/>
                      <a:gd name="connsiteY60" fmla="*/ 77002 h 1443790"/>
                      <a:gd name="connsiteX61" fmla="*/ 866273 w 1761423"/>
                      <a:gd name="connsiteY61" fmla="*/ 57752 h 1443790"/>
                      <a:gd name="connsiteX62" fmla="*/ 808522 w 1761423"/>
                      <a:gd name="connsiteY62" fmla="*/ 38501 h 1443790"/>
                      <a:gd name="connsiteX63" fmla="*/ 779646 w 1761423"/>
                      <a:gd name="connsiteY63" fmla="*/ 19251 h 1443790"/>
                      <a:gd name="connsiteX64" fmla="*/ 702644 w 1761423"/>
                      <a:gd name="connsiteY64" fmla="*/ 0 h 1443790"/>
                      <a:gd name="connsiteX65" fmla="*/ 404261 w 1761423"/>
                      <a:gd name="connsiteY65" fmla="*/ 9625 h 1443790"/>
                      <a:gd name="connsiteX66" fmla="*/ 356134 w 1761423"/>
                      <a:gd name="connsiteY66" fmla="*/ 19251 h 1443790"/>
                      <a:gd name="connsiteX67" fmla="*/ 298383 w 1761423"/>
                      <a:gd name="connsiteY67" fmla="*/ 38501 h 1443790"/>
                      <a:gd name="connsiteX68" fmla="*/ 240631 w 1761423"/>
                      <a:gd name="connsiteY68" fmla="*/ 77002 h 1443790"/>
                      <a:gd name="connsiteX69" fmla="*/ 211756 w 1761423"/>
                      <a:gd name="connsiteY69" fmla="*/ 96253 h 1443790"/>
                      <a:gd name="connsiteX70" fmla="*/ 182880 w 1761423"/>
                      <a:gd name="connsiteY70" fmla="*/ 125129 h 1443790"/>
                      <a:gd name="connsiteX71" fmla="*/ 105878 w 1761423"/>
                      <a:gd name="connsiteY71" fmla="*/ 182880 h 1443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1761423" h="1443790">
                        <a:moveTo>
                          <a:pt x="856648" y="77002"/>
                        </a:moveTo>
                        <a:cubicBezTo>
                          <a:pt x="834189" y="80210"/>
                          <a:pt x="811856" y="84476"/>
                          <a:pt x="789271" y="86627"/>
                        </a:cubicBezTo>
                        <a:cubicBezTo>
                          <a:pt x="629912" y="101804"/>
                          <a:pt x="700503" y="80925"/>
                          <a:pt x="625642" y="105878"/>
                        </a:cubicBezTo>
                        <a:cubicBezTo>
                          <a:pt x="492853" y="194403"/>
                          <a:pt x="629172" y="101982"/>
                          <a:pt x="529389" y="173255"/>
                        </a:cubicBezTo>
                        <a:cubicBezTo>
                          <a:pt x="519976" y="179979"/>
                          <a:pt x="509400" y="185099"/>
                          <a:pt x="500513" y="192505"/>
                        </a:cubicBezTo>
                        <a:cubicBezTo>
                          <a:pt x="490056" y="201219"/>
                          <a:pt x="481973" y="212522"/>
                          <a:pt x="471638" y="221381"/>
                        </a:cubicBezTo>
                        <a:cubicBezTo>
                          <a:pt x="459458" y="231821"/>
                          <a:pt x="444481" y="238913"/>
                          <a:pt x="433137" y="250257"/>
                        </a:cubicBezTo>
                        <a:cubicBezTo>
                          <a:pt x="421793" y="261601"/>
                          <a:pt x="415605" y="277414"/>
                          <a:pt x="404261" y="288758"/>
                        </a:cubicBezTo>
                        <a:cubicBezTo>
                          <a:pt x="392319" y="300700"/>
                          <a:pt x="353283" y="325952"/>
                          <a:pt x="336884" y="336884"/>
                        </a:cubicBezTo>
                        <a:cubicBezTo>
                          <a:pt x="301847" y="389439"/>
                          <a:pt x="336439" y="344492"/>
                          <a:pt x="279132" y="394636"/>
                        </a:cubicBezTo>
                        <a:cubicBezTo>
                          <a:pt x="265473" y="406588"/>
                          <a:pt x="254290" y="421185"/>
                          <a:pt x="240631" y="433137"/>
                        </a:cubicBezTo>
                        <a:cubicBezTo>
                          <a:pt x="201412" y="467453"/>
                          <a:pt x="204842" y="452983"/>
                          <a:pt x="173254" y="490889"/>
                        </a:cubicBezTo>
                        <a:cubicBezTo>
                          <a:pt x="165848" y="499776"/>
                          <a:pt x="161532" y="510981"/>
                          <a:pt x="154004" y="519764"/>
                        </a:cubicBezTo>
                        <a:cubicBezTo>
                          <a:pt x="142192" y="533544"/>
                          <a:pt x="126841" y="544093"/>
                          <a:pt x="115503" y="558265"/>
                        </a:cubicBezTo>
                        <a:cubicBezTo>
                          <a:pt x="23400" y="673395"/>
                          <a:pt x="120456" y="572563"/>
                          <a:pt x="48126" y="644893"/>
                        </a:cubicBezTo>
                        <a:cubicBezTo>
                          <a:pt x="44918" y="654518"/>
                          <a:pt x="43038" y="664694"/>
                          <a:pt x="38501" y="673769"/>
                        </a:cubicBezTo>
                        <a:cubicBezTo>
                          <a:pt x="33328" y="684116"/>
                          <a:pt x="23948" y="692073"/>
                          <a:pt x="19250" y="702644"/>
                        </a:cubicBezTo>
                        <a:cubicBezTo>
                          <a:pt x="11009" y="721187"/>
                          <a:pt x="0" y="760396"/>
                          <a:pt x="0" y="760396"/>
                        </a:cubicBezTo>
                        <a:cubicBezTo>
                          <a:pt x="2130" y="783824"/>
                          <a:pt x="6819" y="877107"/>
                          <a:pt x="19250" y="914400"/>
                        </a:cubicBezTo>
                        <a:cubicBezTo>
                          <a:pt x="23787" y="928012"/>
                          <a:pt x="32849" y="939713"/>
                          <a:pt x="38501" y="952901"/>
                        </a:cubicBezTo>
                        <a:cubicBezTo>
                          <a:pt x="42498" y="962227"/>
                          <a:pt x="44129" y="972451"/>
                          <a:pt x="48126" y="981777"/>
                        </a:cubicBezTo>
                        <a:cubicBezTo>
                          <a:pt x="53778" y="994965"/>
                          <a:pt x="61725" y="1007090"/>
                          <a:pt x="67377" y="1020278"/>
                        </a:cubicBezTo>
                        <a:cubicBezTo>
                          <a:pt x="71374" y="1029604"/>
                          <a:pt x="71968" y="1040345"/>
                          <a:pt x="77002" y="1049154"/>
                        </a:cubicBezTo>
                        <a:cubicBezTo>
                          <a:pt x="84961" y="1063082"/>
                          <a:pt x="97376" y="1074051"/>
                          <a:pt x="105878" y="1087655"/>
                        </a:cubicBezTo>
                        <a:cubicBezTo>
                          <a:pt x="113483" y="1099822"/>
                          <a:pt x="116165" y="1114952"/>
                          <a:pt x="125128" y="1126156"/>
                        </a:cubicBezTo>
                        <a:cubicBezTo>
                          <a:pt x="171068" y="1183581"/>
                          <a:pt x="168723" y="1172420"/>
                          <a:pt x="211756" y="1203158"/>
                        </a:cubicBezTo>
                        <a:cubicBezTo>
                          <a:pt x="224810" y="1212482"/>
                          <a:pt x="236909" y="1223135"/>
                          <a:pt x="250257" y="1232034"/>
                        </a:cubicBezTo>
                        <a:cubicBezTo>
                          <a:pt x="265823" y="1242411"/>
                          <a:pt x="282817" y="1250533"/>
                          <a:pt x="298383" y="1260910"/>
                        </a:cubicBezTo>
                        <a:cubicBezTo>
                          <a:pt x="311731" y="1269808"/>
                          <a:pt x="322956" y="1281826"/>
                          <a:pt x="336884" y="1289785"/>
                        </a:cubicBezTo>
                        <a:cubicBezTo>
                          <a:pt x="345693" y="1294819"/>
                          <a:pt x="356891" y="1294484"/>
                          <a:pt x="365760" y="1299411"/>
                        </a:cubicBezTo>
                        <a:cubicBezTo>
                          <a:pt x="423874" y="1331697"/>
                          <a:pt x="409996" y="1336356"/>
                          <a:pt x="462012" y="1357162"/>
                        </a:cubicBezTo>
                        <a:cubicBezTo>
                          <a:pt x="480853" y="1364698"/>
                          <a:pt x="501614" y="1367338"/>
                          <a:pt x="519764" y="1376413"/>
                        </a:cubicBezTo>
                        <a:cubicBezTo>
                          <a:pt x="532598" y="1382830"/>
                          <a:pt x="544653" y="1391126"/>
                          <a:pt x="558265" y="1395663"/>
                        </a:cubicBezTo>
                        <a:cubicBezTo>
                          <a:pt x="623364" y="1417363"/>
                          <a:pt x="638156" y="1413791"/>
                          <a:pt x="702644" y="1424539"/>
                        </a:cubicBezTo>
                        <a:cubicBezTo>
                          <a:pt x="832749" y="1446223"/>
                          <a:pt x="635272" y="1426945"/>
                          <a:pt x="904774" y="1443790"/>
                        </a:cubicBezTo>
                        <a:lnTo>
                          <a:pt x="1309036" y="1434164"/>
                        </a:lnTo>
                        <a:cubicBezTo>
                          <a:pt x="1322252" y="1433589"/>
                          <a:pt x="1335151" y="1429184"/>
                          <a:pt x="1347537" y="1424539"/>
                        </a:cubicBezTo>
                        <a:cubicBezTo>
                          <a:pt x="1384618" y="1410634"/>
                          <a:pt x="1397404" y="1394794"/>
                          <a:pt x="1434164" y="1376413"/>
                        </a:cubicBezTo>
                        <a:cubicBezTo>
                          <a:pt x="1443239" y="1371875"/>
                          <a:pt x="1453415" y="1369996"/>
                          <a:pt x="1463040" y="1366787"/>
                        </a:cubicBezTo>
                        <a:cubicBezTo>
                          <a:pt x="1479082" y="1353953"/>
                          <a:pt x="1494731" y="1340612"/>
                          <a:pt x="1511166" y="1328286"/>
                        </a:cubicBezTo>
                        <a:cubicBezTo>
                          <a:pt x="1541077" y="1305853"/>
                          <a:pt x="1547863" y="1308051"/>
                          <a:pt x="1578543" y="1280160"/>
                        </a:cubicBezTo>
                        <a:cubicBezTo>
                          <a:pt x="1602045" y="1258795"/>
                          <a:pt x="1623461" y="1235242"/>
                          <a:pt x="1645920" y="1212783"/>
                        </a:cubicBezTo>
                        <a:cubicBezTo>
                          <a:pt x="1658754" y="1199949"/>
                          <a:pt x="1674354" y="1189383"/>
                          <a:pt x="1684421" y="1174282"/>
                        </a:cubicBezTo>
                        <a:cubicBezTo>
                          <a:pt x="1707853" y="1139134"/>
                          <a:pt x="1727612" y="1112080"/>
                          <a:pt x="1742172" y="1068404"/>
                        </a:cubicBezTo>
                        <a:cubicBezTo>
                          <a:pt x="1755982" y="1026979"/>
                          <a:pt x="1749337" y="1049372"/>
                          <a:pt x="1761423" y="1001027"/>
                        </a:cubicBezTo>
                        <a:cubicBezTo>
                          <a:pt x="1758215" y="933650"/>
                          <a:pt x="1757400" y="866117"/>
                          <a:pt x="1751798" y="798897"/>
                        </a:cubicBezTo>
                        <a:cubicBezTo>
                          <a:pt x="1750955" y="788786"/>
                          <a:pt x="1744959" y="779777"/>
                          <a:pt x="1742172" y="770021"/>
                        </a:cubicBezTo>
                        <a:cubicBezTo>
                          <a:pt x="1738538" y="757301"/>
                          <a:pt x="1737758" y="743679"/>
                          <a:pt x="1732547" y="731520"/>
                        </a:cubicBezTo>
                        <a:cubicBezTo>
                          <a:pt x="1720390" y="703152"/>
                          <a:pt x="1704247" y="696899"/>
                          <a:pt x="1684421" y="673769"/>
                        </a:cubicBezTo>
                        <a:cubicBezTo>
                          <a:pt x="1673981" y="661589"/>
                          <a:pt x="1666889" y="646611"/>
                          <a:pt x="1655545" y="635267"/>
                        </a:cubicBezTo>
                        <a:cubicBezTo>
                          <a:pt x="1636033" y="615755"/>
                          <a:pt x="1610024" y="603533"/>
                          <a:pt x="1588168" y="587141"/>
                        </a:cubicBezTo>
                        <a:cubicBezTo>
                          <a:pt x="1571733" y="574815"/>
                          <a:pt x="1555138" y="562574"/>
                          <a:pt x="1540042" y="548640"/>
                        </a:cubicBezTo>
                        <a:cubicBezTo>
                          <a:pt x="1513369" y="524019"/>
                          <a:pt x="1493243" y="491773"/>
                          <a:pt x="1463040" y="471638"/>
                        </a:cubicBezTo>
                        <a:cubicBezTo>
                          <a:pt x="1337740" y="388105"/>
                          <a:pt x="1462790" y="476925"/>
                          <a:pt x="1366787" y="394636"/>
                        </a:cubicBezTo>
                        <a:cubicBezTo>
                          <a:pt x="1358004" y="387107"/>
                          <a:pt x="1347325" y="382109"/>
                          <a:pt x="1337911" y="375385"/>
                        </a:cubicBezTo>
                        <a:cubicBezTo>
                          <a:pt x="1309747" y="355268"/>
                          <a:pt x="1271156" y="322758"/>
                          <a:pt x="1241659" y="308009"/>
                        </a:cubicBezTo>
                        <a:cubicBezTo>
                          <a:pt x="1228825" y="301592"/>
                          <a:pt x="1214834" y="297098"/>
                          <a:pt x="1203158" y="288758"/>
                        </a:cubicBezTo>
                        <a:cubicBezTo>
                          <a:pt x="1192081" y="280846"/>
                          <a:pt x="1184617" y="268741"/>
                          <a:pt x="1174282" y="259882"/>
                        </a:cubicBezTo>
                        <a:cubicBezTo>
                          <a:pt x="1162102" y="249442"/>
                          <a:pt x="1147854" y="241570"/>
                          <a:pt x="1135781" y="231006"/>
                        </a:cubicBezTo>
                        <a:cubicBezTo>
                          <a:pt x="1088712" y="189820"/>
                          <a:pt x="1086841" y="168036"/>
                          <a:pt x="1020278" y="134754"/>
                        </a:cubicBezTo>
                        <a:lnTo>
                          <a:pt x="904774" y="77002"/>
                        </a:lnTo>
                        <a:cubicBezTo>
                          <a:pt x="891940" y="70585"/>
                          <a:pt x="879885" y="62290"/>
                          <a:pt x="866273" y="57752"/>
                        </a:cubicBezTo>
                        <a:cubicBezTo>
                          <a:pt x="847023" y="51335"/>
                          <a:pt x="825406" y="49757"/>
                          <a:pt x="808522" y="38501"/>
                        </a:cubicBezTo>
                        <a:cubicBezTo>
                          <a:pt x="798897" y="32084"/>
                          <a:pt x="789993" y="24424"/>
                          <a:pt x="779646" y="19251"/>
                        </a:cubicBezTo>
                        <a:cubicBezTo>
                          <a:pt x="759911" y="9383"/>
                          <a:pt x="720956" y="3662"/>
                          <a:pt x="702644" y="0"/>
                        </a:cubicBezTo>
                        <a:cubicBezTo>
                          <a:pt x="603183" y="3208"/>
                          <a:pt x="503621" y="4105"/>
                          <a:pt x="404261" y="9625"/>
                        </a:cubicBezTo>
                        <a:cubicBezTo>
                          <a:pt x="387926" y="10533"/>
                          <a:pt x="371918" y="14946"/>
                          <a:pt x="356134" y="19251"/>
                        </a:cubicBezTo>
                        <a:cubicBezTo>
                          <a:pt x="336557" y="24590"/>
                          <a:pt x="298383" y="38501"/>
                          <a:pt x="298383" y="38501"/>
                        </a:cubicBezTo>
                        <a:lnTo>
                          <a:pt x="240631" y="77002"/>
                        </a:lnTo>
                        <a:cubicBezTo>
                          <a:pt x="231006" y="83419"/>
                          <a:pt x="219936" y="88073"/>
                          <a:pt x="211756" y="96253"/>
                        </a:cubicBezTo>
                        <a:cubicBezTo>
                          <a:pt x="202131" y="105878"/>
                          <a:pt x="193625" y="116772"/>
                          <a:pt x="182880" y="125129"/>
                        </a:cubicBezTo>
                        <a:cubicBezTo>
                          <a:pt x="84926" y="201315"/>
                          <a:pt x="154294" y="134464"/>
                          <a:pt x="105878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19811-B0D8-7247-B8C0-7DAD2C5339E9}"/>
              </a:ext>
            </a:extLst>
          </p:cNvPr>
          <p:cNvSpPr txBox="1"/>
          <p:nvPr/>
        </p:nvSpPr>
        <p:spPr>
          <a:xfrm>
            <a:off x="7286723" y="354205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Перенос ошибки</a:t>
            </a:r>
            <a:endParaRPr lang="en-US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B702344-F91D-1345-9780-F49E829C26D3}"/>
              </a:ext>
            </a:extLst>
          </p:cNvPr>
          <p:cNvSpPr/>
          <p:nvPr/>
        </p:nvSpPr>
        <p:spPr>
          <a:xfrm>
            <a:off x="2162585" y="1646056"/>
            <a:ext cx="3823023" cy="19162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5F3C1-A8A4-5B41-A781-DF14B2BBFDDA}"/>
              </a:ext>
            </a:extLst>
          </p:cNvPr>
          <p:cNvCxnSpPr>
            <a:stCxn id="19" idx="2"/>
            <a:endCxn id="72" idx="0"/>
          </p:cNvCxnSpPr>
          <p:nvPr/>
        </p:nvCxnSpPr>
        <p:spPr>
          <a:xfrm flipH="1">
            <a:off x="4665846" y="2897623"/>
            <a:ext cx="6223" cy="700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4F01F-FC3A-C14D-AED1-39848DB67E34}"/>
              </a:ext>
            </a:extLst>
          </p:cNvPr>
          <p:cNvCxnSpPr>
            <a:stCxn id="73" idx="2"/>
            <a:endCxn id="3" idx="0"/>
          </p:cNvCxnSpPr>
          <p:nvPr/>
        </p:nvCxnSpPr>
        <p:spPr>
          <a:xfrm flipH="1">
            <a:off x="3234034" y="1730475"/>
            <a:ext cx="16631" cy="460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FF4C518-43EE-434C-8676-81B363740FB3}"/>
              </a:ext>
            </a:extLst>
          </p:cNvPr>
          <p:cNvCxnSpPr>
            <a:stCxn id="70" idx="25"/>
            <a:endCxn id="72" idx="0"/>
          </p:cNvCxnSpPr>
          <p:nvPr/>
        </p:nvCxnSpPr>
        <p:spPr>
          <a:xfrm flipH="1">
            <a:off x="4665846" y="1712158"/>
            <a:ext cx="1611379" cy="1886265"/>
          </a:xfrm>
          <a:prstGeom prst="curvedConnector4">
            <a:avLst>
              <a:gd name="adj1" fmla="val -14187"/>
              <a:gd name="adj2" fmla="val 6705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9ADEF44-9F2A-1E4B-9FF8-AFF7B1C7D40F}"/>
              </a:ext>
            </a:extLst>
          </p:cNvPr>
          <p:cNvCxnSpPr>
            <a:stCxn id="72" idx="0"/>
            <a:endCxn id="73" idx="2"/>
          </p:cNvCxnSpPr>
          <p:nvPr/>
        </p:nvCxnSpPr>
        <p:spPr>
          <a:xfrm rot="16200000" flipV="1">
            <a:off x="3024282" y="1956858"/>
            <a:ext cx="1867948" cy="1415181"/>
          </a:xfrm>
          <a:prstGeom prst="curvedConnector3">
            <a:avLst>
              <a:gd name="adj1" fmla="val 475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/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DE81D-8C3B-2146-87D5-441371EE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24" y="3474226"/>
                <a:ext cx="512896" cy="620747"/>
              </a:xfrm>
              <a:prstGeom prst="rect">
                <a:avLst/>
              </a:prstGeom>
              <a:blipFill>
                <a:blip r:embed="rId10"/>
                <a:stretch>
                  <a:fillRect l="-12195" t="-2000" r="-73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3B587-17B7-E844-9000-D6F6C490CB86}"/>
              </a:ext>
            </a:extLst>
          </p:cNvPr>
          <p:cNvCxnSpPr>
            <a:cxnSpLocks/>
            <a:stCxn id="3" idx="2"/>
            <a:endCxn id="61" idx="0"/>
          </p:cNvCxnSpPr>
          <p:nvPr/>
        </p:nvCxnSpPr>
        <p:spPr>
          <a:xfrm flipH="1">
            <a:off x="3231972" y="2849508"/>
            <a:ext cx="2062" cy="624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8F3B6-1657-2A41-8F5D-A77455988037}"/>
              </a:ext>
            </a:extLst>
          </p:cNvPr>
          <p:cNvSpPr/>
          <p:nvPr/>
        </p:nvSpPr>
        <p:spPr>
          <a:xfrm>
            <a:off x="4419600" y="3562350"/>
            <a:ext cx="490704" cy="721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8DE26A0-D0EE-CF43-BB51-001E28C9BA32}"/>
              </a:ext>
            </a:extLst>
          </p:cNvPr>
          <p:cNvCxnSpPr>
            <a:cxnSpLocks/>
            <a:stCxn id="40" idx="17"/>
            <a:endCxn id="44" idx="3"/>
          </p:cNvCxnSpPr>
          <p:nvPr/>
        </p:nvCxnSpPr>
        <p:spPr>
          <a:xfrm flipH="1" flipV="1">
            <a:off x="4910304" y="3923207"/>
            <a:ext cx="1462495" cy="90649"/>
          </a:xfrm>
          <a:prstGeom prst="curvedConnector5">
            <a:avLst>
              <a:gd name="adj1" fmla="val 29155"/>
              <a:gd name="adj2" fmla="val 57278"/>
              <a:gd name="adj3" fmla="val 7426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3231B4C-18C7-6846-A85A-EDD9413EC722}"/>
              </a:ext>
            </a:extLst>
          </p:cNvPr>
          <p:cNvCxnSpPr>
            <a:cxnSpLocks/>
            <a:stCxn id="44" idx="1"/>
            <a:endCxn id="61" idx="3"/>
          </p:cNvCxnSpPr>
          <p:nvPr/>
        </p:nvCxnSpPr>
        <p:spPr>
          <a:xfrm rot="10800000">
            <a:off x="3488420" y="3784601"/>
            <a:ext cx="931180" cy="138607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132EB9-8713-B440-9319-D612DDFDFAC6}"/>
              </a:ext>
            </a:extLst>
          </p:cNvPr>
          <p:cNvCxnSpPr/>
          <p:nvPr/>
        </p:nvCxnSpPr>
        <p:spPr>
          <a:xfrm>
            <a:off x="7003923" y="1047750"/>
            <a:ext cx="16066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B48266-B30F-DA4B-8E3F-63F668627C7C}"/>
              </a:ext>
            </a:extLst>
          </p:cNvPr>
          <p:cNvCxnSpPr/>
          <p:nvPr/>
        </p:nvCxnSpPr>
        <p:spPr>
          <a:xfrm>
            <a:off x="7407675" y="3830147"/>
            <a:ext cx="1606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/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2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32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32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32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32" dirty="0"/>
              </a:p>
              <a:p>
                <a:endParaRPr lang="en-US" sz="1632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32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32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32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32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1E8350-EDDD-DB4C-922E-0BE763A1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75" y="2425314"/>
                <a:ext cx="1736950" cy="1207125"/>
              </a:xfrm>
              <a:prstGeom prst="rect">
                <a:avLst/>
              </a:prstGeom>
              <a:blipFill>
                <a:blip r:embed="rId11"/>
                <a:stretch>
                  <a:fillRect t="-26042" b="-1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1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880D-FAD4-1041-B477-E10478E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Обратное распространение ошибки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022D-E5E4-9342-966C-A0987DBA433D}"/>
              </a:ext>
            </a:extLst>
          </p:cNvPr>
          <p:cNvSpPr txBox="1"/>
          <p:nvPr/>
        </p:nvSpPr>
        <p:spPr>
          <a:xfrm>
            <a:off x="1676400" y="4154943"/>
            <a:ext cx="510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https://www.youtube.com/watch?v=JwpFvFpbOGc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https://www.youtube.com/watch?v=rP_k8cpsNWY</a:t>
            </a:r>
            <a:r>
              <a:rPr lang="en-US" dirty="0"/>
              <a:t> 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B705411-0B70-FE4B-8131-036E1BDA9570}"/>
              </a:ext>
            </a:extLst>
          </p:cNvPr>
          <p:cNvSpPr/>
          <p:nvPr/>
        </p:nvSpPr>
        <p:spPr>
          <a:xfrm>
            <a:off x="1828800" y="1047750"/>
            <a:ext cx="5039283" cy="273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7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C6C2-C268-944F-9A23-5EFBE09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для построения сетей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C0C2-1F9F-3F4D-8E2D-B796402E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4" y="3398625"/>
            <a:ext cx="1752600" cy="41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38752-3593-084D-A9AD-035ED38A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14550"/>
            <a:ext cx="3307498" cy="165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69AA8-68FB-2143-B183-92180FD6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3863" r="20634" b="37918"/>
          <a:stretch/>
        </p:blipFill>
        <p:spPr>
          <a:xfrm>
            <a:off x="6461969" y="3382863"/>
            <a:ext cx="1295401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8CA2-9DE5-914C-8FA4-154C9F048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8" y="1664110"/>
            <a:ext cx="3121273" cy="19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Нейронные сети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Виды нейронных сетей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2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08073-A6D6-B14C-8FA4-3852931D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7986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42E1-6C85-814C-A89E-8D136146076B}"/>
              </a:ext>
            </a:extLst>
          </p:cNvPr>
          <p:cNvGrpSpPr/>
          <p:nvPr/>
        </p:nvGrpSpPr>
        <p:grpSpPr>
          <a:xfrm>
            <a:off x="1295400" y="819150"/>
            <a:ext cx="6824702" cy="4072161"/>
            <a:chOff x="1295400" y="819150"/>
            <a:chExt cx="6824702" cy="4072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81C3D2-523A-6D40-AB6E-5085DCAA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819150"/>
              <a:ext cx="6824702" cy="40721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70924A-D8CA-D54B-B9F9-4E1D9CF8801B}"/>
                </a:ext>
              </a:extLst>
            </p:cNvPr>
            <p:cNvSpPr/>
            <p:nvPr/>
          </p:nvSpPr>
          <p:spPr>
            <a:xfrm>
              <a:off x="4760850" y="1352550"/>
              <a:ext cx="80175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592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D9EE-F975-8146-87C1-0130BB8E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4574"/>
            <a:ext cx="3746500" cy="13083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2A5DB-E603-534E-96F3-8FF9AB29FE31}"/>
              </a:ext>
            </a:extLst>
          </p:cNvPr>
          <p:cNvGrpSpPr/>
          <p:nvPr/>
        </p:nvGrpSpPr>
        <p:grpSpPr>
          <a:xfrm>
            <a:off x="1524000" y="904775"/>
            <a:ext cx="6172200" cy="2355077"/>
            <a:chOff x="1219200" y="1962150"/>
            <a:chExt cx="6172200" cy="2355077"/>
          </a:xfrm>
        </p:grpSpPr>
        <p:pic>
          <p:nvPicPr>
            <p:cNvPr id="13" name="Google Shape;759;p86" descr="Screenshot 2021-07-13 at 19.29.50.png">
              <a:extLst>
                <a:ext uri="{FF2B5EF4-FFF2-40B4-BE49-F238E27FC236}">
                  <a16:creationId xmlns:a16="http://schemas.microsoft.com/office/drawing/2014/main" id="{93C539F3-AF4D-5A40-94ED-2E607DDD9A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>
              <a:off x="1219200" y="1962150"/>
              <a:ext cx="6172200" cy="23550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02B90-FC13-5E46-9F7D-6D509C7CCA8C}"/>
                </a:ext>
              </a:extLst>
            </p:cNvPr>
            <p:cNvCxnSpPr/>
            <p:nvPr/>
          </p:nvCxnSpPr>
          <p:spPr>
            <a:xfrm flipV="1">
              <a:off x="16002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B49ADE-CE00-EF47-BC46-002D627C9351}"/>
                </a:ext>
              </a:extLst>
            </p:cNvPr>
            <p:cNvCxnSpPr/>
            <p:nvPr/>
          </p:nvCxnSpPr>
          <p:spPr>
            <a:xfrm flipV="1">
              <a:off x="2590800" y="325755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3725B5-0088-0444-802D-88EF22AD7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200" y="3257550"/>
              <a:ext cx="4526280" cy="1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0AC875-D78D-A341-8CE5-EF796F4B1FC7}"/>
                </a:ext>
              </a:extLst>
            </p:cNvPr>
            <p:cNvCxnSpPr/>
            <p:nvPr/>
          </p:nvCxnSpPr>
          <p:spPr>
            <a:xfrm flipV="1">
              <a:off x="6126480" y="2541270"/>
              <a:ext cx="0" cy="685800"/>
            </a:xfrm>
            <a:prstGeom prst="line">
              <a:avLst/>
            </a:prstGeom>
            <a:ln w="76200" cap="rnd">
              <a:solidFill>
                <a:srgbClr val="C0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FA1E-499C-154C-B847-56D3621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47E5-134A-5B4E-A4F4-C63A7715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3" y="1276350"/>
            <a:ext cx="723857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949522"/>
              </p:ext>
            </p:extLst>
          </p:nvPr>
        </p:nvGraphicFramePr>
        <p:xfrm>
          <a:off x="846750" y="1649963"/>
          <a:ext cx="7239000" cy="11850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простую нейронную сеть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PyTorch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простую нейронную сеть на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TensorFlow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Загрузить сложную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предобученную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модель с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huggingface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9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00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50000"/>
              </a:lnSpc>
              <a:buSzPts val="1300"/>
              <a:buAutoNum type="arabicPeriod"/>
            </a:pPr>
            <a:endParaRPr lang="en-US" sz="13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PyTorch get started</a:t>
            </a:r>
            <a:endParaRPr lang="en-US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ThensorFlow</a:t>
            </a:r>
            <a:endParaRPr lang="en-US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5"/>
              </a:rPr>
              <a:t>Начинаем работу с </a:t>
            </a:r>
            <a:r>
              <a:rPr lang="en-US" sz="1400" dirty="0" err="1">
                <a:hlinkClick r:id="rId5"/>
              </a:rPr>
              <a:t>PyTorch</a:t>
            </a:r>
            <a:r>
              <a:rPr lang="en-US" sz="1400" dirty="0">
                <a:hlinkClick r:id="rId5"/>
              </a:rPr>
              <a:t> 2.0 </a:t>
            </a:r>
            <a:r>
              <a:rPr lang="ru-RU" sz="1400" dirty="0">
                <a:hlinkClick r:id="rId5"/>
              </a:rPr>
              <a:t>и </a:t>
            </a:r>
            <a:r>
              <a:rPr lang="en-US" sz="1400" dirty="0">
                <a:hlinkClick r:id="rId5"/>
              </a:rPr>
              <a:t>Hugging Face Transformers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en-US" sz="1800" dirty="0"/>
              <a:t>25</a:t>
            </a:r>
            <a:r>
              <a:rPr lang="ru-RU" sz="1800" dirty="0"/>
              <a:t>.</a:t>
            </a:r>
            <a:r>
              <a:rPr lang="en-US" sz="1800" dirty="0"/>
              <a:t>0</a:t>
            </a:r>
            <a:r>
              <a:rPr lang="ru-RU" sz="1800" dirty="0"/>
              <a:t>9 – Обзор </a:t>
            </a:r>
            <a:r>
              <a:rPr lang="en-US" sz="1800" dirty="0"/>
              <a:t>big data </a:t>
            </a:r>
            <a:r>
              <a:rPr lang="ru-RU" sz="1800" dirty="0"/>
              <a:t>экосистемы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24350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B629F6-ADBB-8046-AFAC-FD4997DB61CF}"/>
              </a:ext>
            </a:extLst>
          </p:cNvPr>
          <p:cNvSpPr txBox="1"/>
          <p:nvPr/>
        </p:nvSpPr>
        <p:spPr>
          <a:xfrm>
            <a:off x="1194217" y="167857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FCAFB-8F71-D643-AC5C-6DC8CB386930}"/>
              </a:ext>
            </a:extLst>
          </p:cNvPr>
          <p:cNvSpPr txBox="1"/>
          <p:nvPr/>
        </p:nvSpPr>
        <p:spPr>
          <a:xfrm>
            <a:off x="1194216" y="220876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C6CF5-9E7C-CA4C-845A-72771FEFE7D1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16.09 -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3AE55-2608-9F46-B805-5B47C10EE728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18.09 -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61C7FD-5495-A646-8789-50F96000F43C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23.09 -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37416-B0C5-694B-9F9D-D63AE5C9EBCA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185281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Нейронные сети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2849403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нейронных сетей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513525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Фреймворки нейронных сетей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87;p65">
            <a:extLst>
              <a:ext uri="{FF2B5EF4-FFF2-40B4-BE49-F238E27FC236}">
                <a16:creationId xmlns:a16="http://schemas.microsoft.com/office/drawing/2014/main" id="{90E2BDB8-3207-4D44-8E25-7148F988B431}"/>
              </a:ext>
            </a:extLst>
          </p:cNvPr>
          <p:cNvSpPr/>
          <p:nvPr/>
        </p:nvSpPr>
        <p:spPr>
          <a:xfrm>
            <a:off x="670422" y="4177648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Hugging face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AEF0E6A-8649-5948-92EF-54328C5B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04853"/>
            <a:ext cx="1959600" cy="9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8580F-51EF-304D-B71D-5D2AB6447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11909"/>
            <a:ext cx="2936755" cy="1678146"/>
          </a:xfrm>
          <a:prstGeom prst="rect">
            <a:avLst/>
          </a:prstGeom>
        </p:spPr>
      </p:pic>
      <p:pic>
        <p:nvPicPr>
          <p:cNvPr id="12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3F02F0DB-4A60-3948-BC8F-61A20FB0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57" y="3225603"/>
            <a:ext cx="3335965" cy="8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894274"/>
              </p:ext>
            </p:extLst>
          </p:nvPr>
        </p:nvGraphicFramePr>
        <p:xfrm>
          <a:off x="846750" y="1649963"/>
          <a:ext cx="7239000" cy="158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Понять, что такое нейронные сети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учатся нейронные сети, что такое градиент и функция ошибки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основные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фреймворки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работы с нейронными сетями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47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библиотека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hugging face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научиться ее использовать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70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310036"/>
              </p:ext>
            </p:extLst>
          </p:nvPr>
        </p:nvGraphicFramePr>
        <p:xfrm>
          <a:off x="846750" y="1649963"/>
          <a:ext cx="7239000" cy="3950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нейронные сети встраиваются в проект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9921</TotalTime>
  <Words>961</Words>
  <Application>Microsoft Macintosh PowerPoint</Application>
  <PresentationFormat>On-screen Show (16:9)</PresentationFormat>
  <Paragraphs>258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roboto</vt:lpstr>
      <vt:lpstr>roboto</vt:lpstr>
      <vt:lpstr>Symbol</vt:lpstr>
      <vt:lpstr>Office Theme</vt:lpstr>
      <vt:lpstr>Python Нейронные сети</vt:lpstr>
      <vt:lpstr>Проверить, идет ли запись</vt:lpstr>
      <vt:lpstr>Python Нейронные сети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  Модель нейрона  </vt:lpstr>
      <vt:lpstr>Устройство биологического нейрона</vt:lpstr>
      <vt:lpstr>Модель нейрона</vt:lpstr>
      <vt:lpstr>Модель нейрона</vt:lpstr>
      <vt:lpstr>Функция активации</vt:lpstr>
      <vt:lpstr>Основные функции активации</vt:lpstr>
      <vt:lpstr>Нейронная сеть</vt:lpstr>
      <vt:lpstr>Нейронная сеть</vt:lpstr>
      <vt:lpstr>Универсальная теорема аппроксимации</vt:lpstr>
      <vt:lpstr>Функция ошибки</vt:lpstr>
      <vt:lpstr>Обучение нейронной сети</vt:lpstr>
      <vt:lpstr>Процесс обучения сети</vt:lpstr>
      <vt:lpstr>Градиентный спуск</vt:lpstr>
      <vt:lpstr>Обучение нейросети</vt:lpstr>
      <vt:lpstr>Нейрон j</vt:lpstr>
      <vt:lpstr>Нейрон j</vt:lpstr>
      <vt:lpstr>Нейрон j</vt:lpstr>
      <vt:lpstr>Нейрон j</vt:lpstr>
      <vt:lpstr>Обратное распространение ошибки</vt:lpstr>
      <vt:lpstr>Фреймворки для построения сетей</vt:lpstr>
      <vt:lpstr>Виды нейронных сетей</vt:lpstr>
      <vt:lpstr>Полносвязные сети</vt:lpstr>
      <vt:lpstr>Сверточные сети</vt:lpstr>
      <vt:lpstr>Рекуррентные сети</vt:lpstr>
      <vt:lpstr>Generative adversarial networks</vt:lpstr>
      <vt:lpstr>Практика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 25.09 – Обзор big data экосистемы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113</cp:revision>
  <dcterms:created xsi:type="dcterms:W3CDTF">2023-10-10T14:19:39Z</dcterms:created>
  <dcterms:modified xsi:type="dcterms:W3CDTF">2024-09-23T17:16:04Z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